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2076136846" r:id="rId5"/>
    <p:sldId id="2076136935" r:id="rId6"/>
    <p:sldId id="2076136936" r:id="rId7"/>
    <p:sldId id="2076136937" r:id="rId8"/>
    <p:sldId id="2076136958" r:id="rId9"/>
    <p:sldId id="2076136975" r:id="rId10"/>
    <p:sldId id="2076136938" r:id="rId11"/>
    <p:sldId id="2076136939" r:id="rId12"/>
    <p:sldId id="2076136971" r:id="rId13"/>
    <p:sldId id="2076136966" r:id="rId14"/>
    <p:sldId id="2076136967" r:id="rId15"/>
    <p:sldId id="2076136940" r:id="rId16"/>
    <p:sldId id="2076136968" r:id="rId17"/>
    <p:sldId id="2076136946" r:id="rId18"/>
    <p:sldId id="2076136947" r:id="rId19"/>
    <p:sldId id="2076136941" r:id="rId20"/>
    <p:sldId id="2076136942" r:id="rId21"/>
    <p:sldId id="2076136943" r:id="rId22"/>
    <p:sldId id="2076136944" r:id="rId23"/>
    <p:sldId id="2076136972" r:id="rId24"/>
    <p:sldId id="2076136969" r:id="rId25"/>
    <p:sldId id="2076136970" r:id="rId26"/>
    <p:sldId id="2076136945" r:id="rId27"/>
    <p:sldId id="2076136948" r:id="rId28"/>
    <p:sldId id="2076136949" r:id="rId29"/>
    <p:sldId id="2076136956" r:id="rId30"/>
    <p:sldId id="2076136957" r:id="rId31"/>
    <p:sldId id="2076136950" r:id="rId32"/>
    <p:sldId id="2076136951" r:id="rId33"/>
    <p:sldId id="2076136973" r:id="rId34"/>
    <p:sldId id="2076136974" r:id="rId35"/>
    <p:sldId id="2076136952" r:id="rId36"/>
    <p:sldId id="2076136953" r:id="rId37"/>
    <p:sldId id="2076136961" r:id="rId38"/>
    <p:sldId id="2076136962" r:id="rId39"/>
    <p:sldId id="2076136964" r:id="rId40"/>
    <p:sldId id="2076136963" r:id="rId41"/>
    <p:sldId id="2076136965" r:id="rId42"/>
    <p:sldId id="2076136954" r:id="rId43"/>
    <p:sldId id="2076136959" r:id="rId44"/>
    <p:sldId id="2076136955" r:id="rId45"/>
    <p:sldId id="2076136960" r:id="rId46"/>
    <p:sldId id="207613677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65B09F-0067-C048-BCCA-D514F17250B3}">
          <p14:sldIdLst>
            <p14:sldId id="2076136846"/>
            <p14:sldId id="2076136935"/>
            <p14:sldId id="2076136936"/>
            <p14:sldId id="2076136937"/>
            <p14:sldId id="2076136958"/>
            <p14:sldId id="2076136975"/>
            <p14:sldId id="2076136938"/>
            <p14:sldId id="2076136939"/>
            <p14:sldId id="2076136971"/>
            <p14:sldId id="2076136966"/>
            <p14:sldId id="2076136967"/>
            <p14:sldId id="2076136940"/>
            <p14:sldId id="2076136968"/>
            <p14:sldId id="2076136946"/>
            <p14:sldId id="2076136947"/>
            <p14:sldId id="2076136941"/>
            <p14:sldId id="2076136942"/>
            <p14:sldId id="2076136943"/>
            <p14:sldId id="2076136944"/>
            <p14:sldId id="2076136972"/>
            <p14:sldId id="2076136969"/>
            <p14:sldId id="2076136970"/>
            <p14:sldId id="2076136945"/>
            <p14:sldId id="2076136948"/>
            <p14:sldId id="2076136949"/>
            <p14:sldId id="2076136956"/>
            <p14:sldId id="2076136957"/>
            <p14:sldId id="2076136950"/>
            <p14:sldId id="2076136951"/>
            <p14:sldId id="2076136973"/>
            <p14:sldId id="2076136974"/>
            <p14:sldId id="2076136952"/>
            <p14:sldId id="2076136953"/>
            <p14:sldId id="2076136961"/>
            <p14:sldId id="2076136962"/>
            <p14:sldId id="2076136964"/>
            <p14:sldId id="2076136963"/>
            <p14:sldId id="2076136965"/>
            <p14:sldId id="2076136954"/>
            <p14:sldId id="2076136959"/>
            <p14:sldId id="2076136955"/>
            <p14:sldId id="2076136960"/>
            <p14:sldId id="2076136774"/>
          </p14:sldIdLst>
        </p14:section>
      </p14:sectionLst>
    </p:ext>
    <p:ext uri="{EFAFB233-063F-42B5-8137-9DF3F51BA10A}">
      <p15:sldGuideLst xmlns:p15="http://schemas.microsoft.com/office/powerpoint/2012/main">
        <p15:guide id="1" pos="6144" userDrawn="1">
          <p15:clr>
            <a:srgbClr val="A4A3A4"/>
          </p15:clr>
        </p15:guide>
        <p15:guide id="2" orient="horz" pos="3648" userDrawn="1">
          <p15:clr>
            <a:srgbClr val="A4A3A4"/>
          </p15:clr>
        </p15:guide>
        <p15:guide id="3" orient="horz" pos="1104" userDrawn="1">
          <p15:clr>
            <a:srgbClr val="A4A3A4"/>
          </p15:clr>
        </p15:guide>
        <p15:guide id="4" orient="horz" pos="1368" userDrawn="1">
          <p15:clr>
            <a:srgbClr val="A4A3A4"/>
          </p15:clr>
        </p15:guide>
        <p15:guide id="5" orient="horz" pos="2592" userDrawn="1">
          <p15:clr>
            <a:srgbClr val="A4A3A4"/>
          </p15:clr>
        </p15:guide>
        <p15:guide id="6" orient="horz" pos="288" userDrawn="1">
          <p15:clr>
            <a:srgbClr val="A4A3A4"/>
          </p15:clr>
        </p15:guide>
        <p15:guide id="7" orient="horz" pos="984" userDrawn="1">
          <p15:clr>
            <a:srgbClr val="A4A3A4"/>
          </p15:clr>
        </p15:guide>
        <p15:guide id="8" orient="horz" pos="3960" userDrawn="1">
          <p15:clr>
            <a:srgbClr val="A4A3A4"/>
          </p15:clr>
        </p15:guide>
        <p15:guide id="9" orient="horz" pos="1272" userDrawn="1">
          <p15:clr>
            <a:srgbClr val="A4A3A4"/>
          </p15:clr>
        </p15:guide>
        <p15:guide id="10" orient="horz" pos="648" userDrawn="1">
          <p15:clr>
            <a:srgbClr val="A4A3A4"/>
          </p15:clr>
        </p15:guide>
        <p15:guide id="11" pos="7200" userDrawn="1">
          <p15:clr>
            <a:srgbClr val="A4A3A4"/>
          </p15:clr>
        </p15:guide>
        <p15:guide id="12" pos="52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Newton" initials="PN" lastIdx="3" clrIdx="0">
    <p:extLst>
      <p:ext uri="{19B8F6BF-5375-455C-9EA6-DF929625EA0E}">
        <p15:presenceInfo xmlns:p15="http://schemas.microsoft.com/office/powerpoint/2012/main" userId="S-1-5-21-1960408961-1383384898-1957994488-4996625" providerId="AD"/>
      </p:ext>
    </p:extLst>
  </p:cmAuthor>
  <p:cmAuthor id="2" name="Microsoft Office User" initials="Office" lastIdx="32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3" name="Joe App" initials="JA" lastIdx="4" clrIdx="2"/>
  <p:cmAuthor id="4" name="Howard Poston" initials="HP" lastIdx="10" clrIdx="3">
    <p:extLst>
      <p:ext uri="{19B8F6BF-5375-455C-9EA6-DF929625EA0E}">
        <p15:presenceInfo xmlns:p15="http://schemas.microsoft.com/office/powerpoint/2012/main" userId="7b842ffa434f5d8d" providerId="Windows Live"/>
      </p:ext>
    </p:extLst>
  </p:cmAuthor>
  <p:cmAuthor id="5" name="Joseph App" initials="JA" lastIdx="13" clrIdx="4">
    <p:extLst>
      <p:ext uri="{19B8F6BF-5375-455C-9EA6-DF929625EA0E}">
        <p15:presenceInfo xmlns:p15="http://schemas.microsoft.com/office/powerpoint/2012/main" userId="S::joseph.app@navajocompany.com::bf1f0e64-9409-4202-adcc-c961e4dcd6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E8E8E"/>
    <a:srgbClr val="E4E5E6"/>
    <a:srgbClr val="415152"/>
    <a:srgbClr val="8566AC"/>
    <a:srgbClr val="223746"/>
    <a:srgbClr val="29384D"/>
    <a:srgbClr val="8565AC"/>
    <a:srgbClr val="AFAFAF"/>
    <a:srgbClr val="DA2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1" autoAdjust="0"/>
    <p:restoredTop sz="89805" autoAdjust="0"/>
  </p:normalViewPr>
  <p:slideViewPr>
    <p:cSldViewPr snapToGrid="0">
      <p:cViewPr varScale="1">
        <p:scale>
          <a:sx n="105" d="100"/>
          <a:sy n="105" d="100"/>
        </p:scale>
        <p:origin x="582" y="126"/>
      </p:cViewPr>
      <p:guideLst>
        <p:guide pos="6144"/>
        <p:guide orient="horz" pos="3648"/>
        <p:guide orient="horz" pos="1104"/>
        <p:guide orient="horz" pos="1368"/>
        <p:guide orient="horz" pos="2592"/>
        <p:guide orient="horz" pos="288"/>
        <p:guide orient="horz" pos="984"/>
        <p:guide orient="horz" pos="3960"/>
        <p:guide orient="horz" pos="1272"/>
        <p:guide orient="horz" pos="648"/>
        <p:guide pos="7200"/>
        <p:guide pos="52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8968"/>
    </p:cViewPr>
  </p:sorterViewPr>
  <p:notesViewPr>
    <p:cSldViewPr snapToGrid="0" showGuides="1">
      <p:cViewPr varScale="1">
        <p:scale>
          <a:sx n="93" d="100"/>
          <a:sy n="93" d="100"/>
        </p:scale>
        <p:origin x="26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8CBCE6-D012-459A-8356-3376743445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FDE6D-C288-4D24-911F-557A79D21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ECE7084-7924-4ACD-A491-71C8902220B5}" type="datetimeFigureOut">
              <a:rPr lang="en-US" smtClean="0">
                <a:latin typeface="Arial" panose="020B0604020202020204" pitchFamily="34" charset="0"/>
              </a:rPr>
              <a:t>7/11/2025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32F02-4414-4D44-BA0C-8A566EB196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92BF4-EA57-4414-91AE-50E93C683D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D2A3A1-6D19-40A9-AA3D-2D0A14E43CD4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096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0469229-4DCC-4D4F-99E9-1378CDE5E56A}" type="datetimeFigureOut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BA5BCC9-2D58-BC45-8057-F0927490CD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21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512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D887A-AAD1-0E7D-F4BE-FBD817550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468514-92D0-D208-184D-7F882AD9D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30150-2B57-303C-9422-E6D97658F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64512/64513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1117C-6552-9F72-125F-D1F4F96A12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08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716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B69D3-CC83-BB45-0953-EC0864864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5F8432-4520-23FD-B877-FCFC8E10DA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67E319-EDDD-F7D7-B847-52CC6984F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01D04-30E8-D074-D534-1BFB03C69B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783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058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39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162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75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217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524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F6F72-7340-AAD3-59B3-6D476CE6A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0B955E-DCFA-1021-B771-7DBF3F945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CA6C70-334E-2AF0-3143-773B3CBE3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1AF81-52EB-F943-400B-C86BA2D6D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23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8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47C54-CC8C-2B63-C131-87A881050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DEAE5D-FAA6-E01B-9668-329DEEC85D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9D1455-D854-E54B-8AA2-35F8CF739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55154-53D7-603F-67B5-797081553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191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5DDF9-0E9A-AD7F-1F14-75711CCF3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B8F3B6-2112-7375-2E2E-93A6F7BB8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2AFD4A-B0EF-8A13-03BC-0F17DA1F5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5F4B4-D285-6D5E-F2FF-635A8E44C7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652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072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5415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721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37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4005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068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2333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3D94C-A27E-DF0F-A38F-48BFCC303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129D96-977F-8E43-F94A-15BD2BE719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BD24D-444A-2D8C-A323-43078BD00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BEC4B-947E-57C3-7249-436B6647DC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07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8036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38EB3-E364-7473-2E7F-5FDD1491F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1ACBD6-0CDA-635A-E26D-028A65695A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9F66E7-2A04-D9E5-4ED7-4F7F0862F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0A4D1-0649-CB8F-B8D2-58E755EC89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3436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0035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2465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6490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3427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740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089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5177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7570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97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7047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387350"/>
            <a:ext cx="4651375" cy="2616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98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512D9-C229-8FB7-D6CC-1867933B9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4DE809-D53A-29EC-D877-1C2751CC68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E9A811-C8FF-1DB5-5303-7A07959CB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BD142-44B9-AFF9-FB27-B49C7A3EC0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62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029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64512/64513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577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5FDDC-E096-68E0-847E-58DFFA525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83B3A0-6D54-A914-AA73-2572A6CF45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DC4488-CA46-6730-EB75-57FA555FF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9A692-52C0-6021-E928-45352EE942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68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E1133-6F1B-758C-7547-A30EC9D30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1A0D9-E327-D4CE-2124-FD6ABB2EDF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402031-34BC-69F1-C608-B4A86BBD5A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64512/64513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2840C-EDB2-5AF7-E49F-9C59A7194E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2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875EBA-3061-BF4B-AB5C-0002E2B123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782" y="3127948"/>
            <a:ext cx="770813" cy="374071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B860FAE-5EC7-BB41-9704-620CD480C49B}"/>
              </a:ext>
            </a:extLst>
          </p:cNvPr>
          <p:cNvSpPr/>
          <p:nvPr userDrawn="1"/>
        </p:nvSpPr>
        <p:spPr>
          <a:xfrm>
            <a:off x="-30605" y="2880433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539A6E-EF4C-254C-AA4A-ADB92B7EB3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0605" y="2647190"/>
            <a:ext cx="1010715" cy="2332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A5A275-3B02-DC45-B41C-47BC20E5A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68122"/>
          <a:stretch/>
        </p:blipFill>
        <p:spPr>
          <a:xfrm>
            <a:off x="318091" y="254574"/>
            <a:ext cx="2529590" cy="683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DF215-05E9-C34F-BE5C-C015F18DBE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645" y="2157070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C2342-CB09-EB43-9AE5-CFFC37C991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5645" y="388441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AD153-009B-2E45-A49D-691F05FBF79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04141" y="1646216"/>
            <a:ext cx="2557346" cy="2926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B1DDAD-4F9D-4343-A462-B291953F59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B3223B5-7830-9D4D-A7C3-374D930848F2}"/>
              </a:ext>
            </a:extLst>
          </p:cNvPr>
          <p:cNvSpPr/>
          <p:nvPr userDrawn="1"/>
        </p:nvSpPr>
        <p:spPr>
          <a:xfrm>
            <a:off x="11498796" y="2429418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C5446B-27C0-9C44-9B78-417F41D53721}"/>
              </a:ext>
            </a:extLst>
          </p:cNvPr>
          <p:cNvSpPr/>
          <p:nvPr userDrawn="1"/>
        </p:nvSpPr>
        <p:spPr>
          <a:xfrm>
            <a:off x="11078074" y="1955366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B1B1620-5567-E14C-B127-EF8044E1AF2E}"/>
              </a:ext>
            </a:extLst>
          </p:cNvPr>
          <p:cNvSpPr/>
          <p:nvPr userDrawn="1"/>
        </p:nvSpPr>
        <p:spPr>
          <a:xfrm>
            <a:off x="3479996" y="5746311"/>
            <a:ext cx="1010715" cy="1122347"/>
          </a:xfrm>
          <a:prstGeom prst="rect">
            <a:avLst/>
          </a:prstGeom>
          <a:gradFill>
            <a:gsLst>
              <a:gs pos="0">
                <a:schemeClr val="accent2"/>
              </a:gs>
              <a:gs pos="98000">
                <a:schemeClr val="accent2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5D3B919-20C5-7E48-97C4-80DB0B467F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9996" y="5530321"/>
            <a:ext cx="1010715" cy="23324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97BA0F9-DF77-2A41-BAF9-E3C0FE81A6D1}"/>
              </a:ext>
            </a:extLst>
          </p:cNvPr>
          <p:cNvSpPr/>
          <p:nvPr userDrawn="1"/>
        </p:nvSpPr>
        <p:spPr>
          <a:xfrm>
            <a:off x="7420474" y="5371427"/>
            <a:ext cx="518957" cy="1497690"/>
          </a:xfrm>
          <a:prstGeom prst="rect">
            <a:avLst/>
          </a:prstGeom>
          <a:gradFill>
            <a:gsLst>
              <a:gs pos="0">
                <a:schemeClr val="bg1"/>
              </a:gs>
              <a:gs pos="97000">
                <a:schemeClr val="bg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CA9281-6F4E-C844-8FD5-964013F3B52B}"/>
              </a:ext>
            </a:extLst>
          </p:cNvPr>
          <p:cNvSpPr/>
          <p:nvPr userDrawn="1"/>
        </p:nvSpPr>
        <p:spPr>
          <a:xfrm>
            <a:off x="7385270" y="0"/>
            <a:ext cx="518957" cy="123795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3D7B0F1-299F-E84E-9DD1-479EDBC1E511}"/>
              </a:ext>
            </a:extLst>
          </p:cNvPr>
          <p:cNvSpPr/>
          <p:nvPr userDrawn="1"/>
        </p:nvSpPr>
        <p:spPr>
          <a:xfrm>
            <a:off x="9272436" y="563051"/>
            <a:ext cx="1010715" cy="1122347"/>
          </a:xfrm>
          <a:prstGeom prst="rect">
            <a:avLst/>
          </a:prstGeom>
          <a:gradFill>
            <a:gsLst>
              <a:gs pos="0">
                <a:schemeClr val="accent4"/>
              </a:gs>
              <a:gs pos="97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66BF31F-1F88-1541-8C6E-F2CF3C2D0B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2436" y="347061"/>
            <a:ext cx="1010715" cy="2332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C554F4-EC14-354E-B0F5-799F2EF6ECC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09450" y="4109158"/>
            <a:ext cx="568624" cy="27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9731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06A5158-AF52-2D44-853D-646A374584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1923" y="908461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36E4B0-858A-464B-BACD-6EA6E69CE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9862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275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801CD6-4A94-4C4B-A0FC-9BD594810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26381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900" y="1095994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5994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7C0A4E-F0F5-BE4B-A4E2-B30FB22DBF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0F1D633-E4A8-504F-A385-0A6D0310CE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07AB88-3644-1844-A794-FF7AAC04F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40476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901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CE70E2-69C2-0143-9D3A-18C5F025E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FB09C-3870-2A4D-A9D8-F70837E4501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F31105-680A-9249-8E56-4756C2B56E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0" y="177240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6615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60862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2B631D9-C77C-824C-BCBE-8B7BFAF111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78824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349099-3202-9F41-8EA2-06AD56925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7239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900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EE19DC-8D4E-D341-8AA8-3FB30FDC4F2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07399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A2BD903-D929-C24D-98CA-F0E2548FB58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309441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4048257-3ABC-6D48-888B-07E54907D07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75983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D2C53F7-B3F3-6E4E-8CD8-FE8394323B4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275983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2E9CA0C-3C26-4A44-8287-9C4E9B9334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9986" y="88649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75FDCE-C8AA-944B-9C9F-5382FE6BE5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039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D0FC58-C2A0-D94B-B6DA-C2E33F4259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 dirty="0"/>
              <a:t>Brief caption or descriptive</a:t>
            </a:r>
          </a:p>
          <a:p>
            <a:pPr lvl="0"/>
            <a:r>
              <a:rPr lang="en-US" sz="2000" dirty="0"/>
              <a:t>Statement relating to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2627CF-1723-9E45-A613-85EF01ABB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25660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662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41FA6D0-835B-D64B-A6E9-EB320408D7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0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662F84-B0B5-9A45-B477-D6B88CC092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2200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2DFD54-B03A-4348-B94D-609E2D0ED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84051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404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29608CA-13F2-424A-983D-EF48D52663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66862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B79A963-562D-E543-9F8B-E434F10ED70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77238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62793B-8197-B643-B782-F262E1B1EA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6862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BDA6846-9778-CB4D-9D85-1FD107D64C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7238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54B301-8192-D743-AD47-28BE4110A5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2428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486807-DA1D-D048-90AB-E2822BD41C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6D5BD184-0386-3544-B7D9-244C594525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2626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4B1B318-FBD7-8E43-86FD-EEC72A8A9C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134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C1820232-91B0-CF47-8C24-E93695570F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636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1CF3CBF-8AC0-7A4A-BEBA-56048F45F7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7779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B197E689-0629-A141-8425-3F37EF5125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9300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61D7ACE9-7568-EB49-A728-201210F65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2170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A37145D-8AC2-094A-B66C-B657393F31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7915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4194DB6-C16F-E54E-89D7-D04154BF2A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122"/>
          <a:stretch/>
        </p:blipFill>
        <p:spPr>
          <a:xfrm>
            <a:off x="5049780" y="1677985"/>
            <a:ext cx="2529590" cy="683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9DE9E5-7034-624D-B781-2EF7E3C76FBC}"/>
              </a:ext>
            </a:extLst>
          </p:cNvPr>
          <p:cNvSpPr/>
          <p:nvPr userDrawn="1"/>
        </p:nvSpPr>
        <p:spPr>
          <a:xfrm>
            <a:off x="8086129" y="4187897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E0B778-5A64-DF49-91F8-669FD0C1CE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29" y="3954654"/>
            <a:ext cx="1010715" cy="2332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FC06A0-4DA5-004D-ADF1-1D7F57A99FD8}"/>
              </a:ext>
            </a:extLst>
          </p:cNvPr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ECD839-14B9-774D-AD18-47C88EAAFF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1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B1DF1A2-258D-D248-AA99-09A8331871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2CF38-DE3E-8D40-9D28-5D3F213881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4FAB52-7E30-D941-86B2-BA9744945A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9B220C3-942D-E947-B96C-A4D3CED9547C}"/>
              </a:ext>
            </a:extLst>
          </p:cNvPr>
          <p:cNvSpPr/>
          <p:nvPr userDrawn="1"/>
        </p:nvSpPr>
        <p:spPr>
          <a:xfrm>
            <a:off x="10075194" y="6615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85C048-772A-0D4F-B877-19BFE1B3E1EC}"/>
              </a:ext>
            </a:extLst>
          </p:cNvPr>
          <p:cNvSpPr/>
          <p:nvPr userDrawn="1"/>
        </p:nvSpPr>
        <p:spPr>
          <a:xfrm>
            <a:off x="11181285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784478-F424-2142-805B-4CF14228C9E4}"/>
              </a:ext>
            </a:extLst>
          </p:cNvPr>
          <p:cNvSpPr/>
          <p:nvPr userDrawn="1"/>
        </p:nvSpPr>
        <p:spPr>
          <a:xfrm>
            <a:off x="10247404" y="1245055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55495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058618-904A-5947-B84B-84EBE4EE04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A200D6-D23B-B741-BC58-4374DA39A7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83297" y="3128211"/>
            <a:ext cx="3625406" cy="41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E79752-B1F1-7346-A6DB-8BF8980F88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122"/>
          <a:stretch/>
        </p:blipFill>
        <p:spPr>
          <a:xfrm>
            <a:off x="6407085" y="4989213"/>
            <a:ext cx="2529590" cy="683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23D178B-7CD3-384F-B8E0-9BAFA865C639}"/>
              </a:ext>
            </a:extLst>
          </p:cNvPr>
          <p:cNvSpPr/>
          <p:nvPr userDrawn="1"/>
        </p:nvSpPr>
        <p:spPr>
          <a:xfrm>
            <a:off x="8412818" y="1712029"/>
            <a:ext cx="470593" cy="170713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DA104C-489B-5645-A6BD-2AECCE9335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2818" y="1604637"/>
            <a:ext cx="470593" cy="1085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9CDAD4-8CD1-C94B-A9CC-8046006859AC}"/>
              </a:ext>
            </a:extLst>
          </p:cNvPr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34D06F3-8B7C-7A42-8C03-EC8C642428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35F4C80-9FF9-E143-B52B-51880FEE6A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AD7EBD-E632-5949-99DA-EFB68C157FA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786DED-EF6A-7142-AF1D-FFA8171EAB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5F58C8-3EB0-EB45-B464-FCA88D948883}"/>
              </a:ext>
            </a:extLst>
          </p:cNvPr>
          <p:cNvSpPr/>
          <p:nvPr userDrawn="1"/>
        </p:nvSpPr>
        <p:spPr>
          <a:xfrm>
            <a:off x="10008674" y="38873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A58B45-CD47-534B-838F-BE5D87737B80}"/>
              </a:ext>
            </a:extLst>
          </p:cNvPr>
          <p:cNvSpPr/>
          <p:nvPr userDrawn="1"/>
        </p:nvSpPr>
        <p:spPr>
          <a:xfrm>
            <a:off x="11181285" y="2103602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A8348-31F9-7E4E-9FCE-3EC03B020C2A}"/>
              </a:ext>
            </a:extLst>
          </p:cNvPr>
          <p:cNvSpPr/>
          <p:nvPr userDrawn="1"/>
        </p:nvSpPr>
        <p:spPr>
          <a:xfrm>
            <a:off x="9661926" y="225084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40953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6E2E2F9-8754-024F-8BBA-BD67736F58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122"/>
          <a:stretch/>
        </p:blipFill>
        <p:spPr>
          <a:xfrm>
            <a:off x="643571" y="1652250"/>
            <a:ext cx="2529590" cy="683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46885E-3E3D-2243-B408-C9F9E1170D8D}"/>
              </a:ext>
            </a:extLst>
          </p:cNvPr>
          <p:cNvSpPr/>
          <p:nvPr userDrawn="1"/>
        </p:nvSpPr>
        <p:spPr>
          <a:xfrm>
            <a:off x="8086130" y="5101687"/>
            <a:ext cx="1010715" cy="59530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7B2188-C905-524B-9420-86971C085F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30" y="4868879"/>
            <a:ext cx="1010715" cy="2332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3424BA-A3CC-CB4A-9699-EB92FA1B5186}"/>
              </a:ext>
            </a:extLst>
          </p:cNvPr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6449A0-F2BF-FD42-8550-0C46C85859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DA78A3D-81C9-8B4E-B2DF-2ACDDB7602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B1AE43-D0B7-474B-93DC-5F8932F4C2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98258-D5EB-964A-86E0-A9B74798DE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E4915DB-A7BA-DE4C-B1AF-30C990D6649D}"/>
              </a:ext>
            </a:extLst>
          </p:cNvPr>
          <p:cNvSpPr/>
          <p:nvPr userDrawn="1"/>
        </p:nvSpPr>
        <p:spPr>
          <a:xfrm>
            <a:off x="10494446" y="508597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A339B7-AC8A-454E-BFF4-9E0FFC83F2BD}"/>
              </a:ext>
            </a:extLst>
          </p:cNvPr>
          <p:cNvSpPr/>
          <p:nvPr userDrawn="1"/>
        </p:nvSpPr>
        <p:spPr>
          <a:xfrm>
            <a:off x="10075192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B9A7DD-F846-BF42-B3F9-E99EF638F292}"/>
              </a:ext>
            </a:extLst>
          </p:cNvPr>
          <p:cNvSpPr/>
          <p:nvPr userDrawn="1"/>
        </p:nvSpPr>
        <p:spPr>
          <a:xfrm>
            <a:off x="11673043" y="1136271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941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75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456" userDrawn="1">
          <p15:clr>
            <a:srgbClr val="FBAE40"/>
          </p15:clr>
        </p15:guide>
        <p15:guide id="3" pos="114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FB58AD4-B5F7-C348-B8E3-10DC77F1F9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9986" y="914400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93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6577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093C5B-1855-FE4C-86A4-0F32F69CE0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58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3162B4C-8AAC-054A-8207-7F3B050AE6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4078" y="90227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DD4CF1-882B-EA45-BAB0-DC78082DF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8610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986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D802AB-3C2E-3944-BC7A-D225AD299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47765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>
            <a:extLst>
              <a:ext uri="{FF2B5EF4-FFF2-40B4-BE49-F238E27FC236}">
                <a16:creationId xmlns:a16="http://schemas.microsoft.com/office/drawing/2014/main" id="{B5346728-1A43-46F3-94F0-8646875C0BA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570075" y="6388862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pPr lvl="0" algn="r"/>
              <a:t>‹#›</a:t>
            </a:fld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073C5-BADD-D444-8CA8-8E20906A9C2D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2FAB0E-0D04-4245-92D3-1C9E21FDA85E}"/>
              </a:ext>
            </a:extLst>
          </p:cNvPr>
          <p:cNvSpPr txBox="1"/>
          <p:nvPr userDrawn="1"/>
        </p:nvSpPr>
        <p:spPr>
          <a:xfrm>
            <a:off x="5059901" y="6418863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90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© Fortinet Inc.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13C7A-2ACA-3145-8E42-86979311783B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19" r:id="rId2"/>
    <p:sldLayoutId id="2147483720" r:id="rId3"/>
    <p:sldLayoutId id="2147483721" r:id="rId4"/>
    <p:sldLayoutId id="2147483661" r:id="rId5"/>
    <p:sldLayoutId id="2147483732" r:id="rId6"/>
    <p:sldLayoutId id="2147483726" r:id="rId7"/>
    <p:sldLayoutId id="2147483730" r:id="rId8"/>
    <p:sldLayoutId id="2147483658" r:id="rId9"/>
    <p:sldLayoutId id="2147483727" r:id="rId10"/>
    <p:sldLayoutId id="2147483659" r:id="rId11"/>
    <p:sldLayoutId id="2147483708" r:id="rId12"/>
    <p:sldLayoutId id="2147483660" r:id="rId13"/>
    <p:sldLayoutId id="2147483705" r:id="rId14"/>
    <p:sldLayoutId id="2147483707" r:id="rId15"/>
    <p:sldLayoutId id="2147483710" r:id="rId16"/>
    <p:sldLayoutId id="2147483711" r:id="rId17"/>
    <p:sldLayoutId id="2147483714" r:id="rId18"/>
    <p:sldLayoutId id="2147483716" r:id="rId19"/>
    <p:sldLayoutId id="2147483718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5ACBF0"/>
          </p15:clr>
        </p15:guide>
        <p15:guide id="2" orient="horz" pos="2160" userDrawn="1">
          <p15:clr>
            <a:srgbClr val="5ACBF0"/>
          </p15:clr>
        </p15:guide>
        <p15:guide id="3" pos="216" userDrawn="1">
          <p15:clr>
            <a:srgbClr val="5ACBF0"/>
          </p15:clr>
        </p15:guide>
        <p15:guide id="4" pos="7464" userDrawn="1">
          <p15:clr>
            <a:srgbClr val="5ACBF0"/>
          </p15:clr>
        </p15:guide>
        <p15:guide id="5" orient="horz" pos="840" userDrawn="1">
          <p15:clr>
            <a:srgbClr val="5ACBF0"/>
          </p15:clr>
        </p15:guide>
        <p15:guide id="6" orient="horz" pos="1864" userDrawn="1">
          <p15:clr>
            <a:srgbClr val="5ACBF0"/>
          </p15:clr>
        </p15:guide>
        <p15:guide id="7" orient="horz" pos="2886" userDrawn="1">
          <p15:clr>
            <a:srgbClr val="5ACBF0"/>
          </p15:clr>
        </p15:guide>
        <p15:guide id="8" orient="horz" pos="3893" userDrawn="1">
          <p15:clr>
            <a:srgbClr val="5ACBF0"/>
          </p15:clr>
        </p15:guide>
        <p15:guide id="9" pos="1498" userDrawn="1">
          <p15:clr>
            <a:srgbClr val="5ACBF0"/>
          </p15:clr>
        </p15:guide>
        <p15:guide id="10" pos="1600" userDrawn="1">
          <p15:clr>
            <a:srgbClr val="5ACBF0"/>
          </p15:clr>
        </p15:guide>
        <p15:guide id="11" pos="2644" userDrawn="1">
          <p15:clr>
            <a:srgbClr val="5ACBF0"/>
          </p15:clr>
        </p15:guide>
        <p15:guide id="12" pos="2747" userDrawn="1">
          <p15:clr>
            <a:srgbClr val="5ACBF0"/>
          </p15:clr>
        </p15:guide>
        <p15:guide id="13" pos="3792" userDrawn="1">
          <p15:clr>
            <a:srgbClr val="5ACBF0"/>
          </p15:clr>
        </p15:guide>
        <p15:guide id="14" pos="3888" userDrawn="1">
          <p15:clr>
            <a:srgbClr val="5ACBF0"/>
          </p15:clr>
        </p15:guide>
        <p15:guide id="15" pos="4934" userDrawn="1">
          <p15:clr>
            <a:srgbClr val="5ACBF0"/>
          </p15:clr>
        </p15:guide>
        <p15:guide id="16" pos="5034" userDrawn="1">
          <p15:clr>
            <a:srgbClr val="5ACBF0"/>
          </p15:clr>
        </p15:guide>
        <p15:guide id="17" pos="6081" userDrawn="1">
          <p15:clr>
            <a:srgbClr val="5ACBF0"/>
          </p15:clr>
        </p15:guide>
        <p15:guide id="18" pos="618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C10B4-39B3-274E-9BA1-3B3B92A8FC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000" dirty="0"/>
              <a:t>Azure Cross Region Connection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E874DA-CB55-DF9B-F018-811EDEEA0394}"/>
              </a:ext>
            </a:extLst>
          </p:cNvPr>
          <p:cNvSpPr txBox="1"/>
          <p:nvPr/>
        </p:nvSpPr>
        <p:spPr>
          <a:xfrm>
            <a:off x="8880050" y="5854045"/>
            <a:ext cx="1668544" cy="518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Liu Gang</a:t>
            </a: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2024-07-02</a:t>
            </a:r>
          </a:p>
        </p:txBody>
      </p:sp>
    </p:spTree>
    <p:extLst>
      <p:ext uri="{BB962C8B-B14F-4D97-AF65-F5344CB8AC3E}">
        <p14:creationId xmlns:p14="http://schemas.microsoft.com/office/powerpoint/2010/main" val="131267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8EA28-8A96-4C91-B1F4-3244492B4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B97473-E019-EF54-08D8-493719A4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VWAN</a:t>
            </a:r>
            <a:r>
              <a:rPr lang="zh-CN" altLang="en-US" dirty="0"/>
              <a:t>集成</a:t>
            </a:r>
            <a:r>
              <a:rPr lang="en-US" altLang="zh-CN" dirty="0" err="1"/>
              <a:t>Fortigate</a:t>
            </a:r>
            <a:r>
              <a:rPr lang="en-US" altLang="zh-CN" dirty="0"/>
              <a:t> </a:t>
            </a:r>
            <a:r>
              <a:rPr lang="en-US" altLang="zh-CN" dirty="0" err="1"/>
              <a:t>sd</a:t>
            </a:r>
            <a:r>
              <a:rPr lang="en-US" altLang="zh-CN" dirty="0"/>
              <a:t>-wan </a:t>
            </a:r>
            <a:r>
              <a:rPr lang="zh-CN" altLang="en-US" dirty="0"/>
              <a:t>规划</a:t>
            </a:r>
            <a:r>
              <a:rPr lang="en-US" altLang="zh-CN" dirty="0"/>
              <a:t>-4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2F7AF-5D98-C1D2-BA56-EFD727E80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1064795"/>
            <a:ext cx="9905638" cy="472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3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99B03-90F4-8FAA-973F-043A9C42F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F6D449-414D-33D3-9FBF-E48C43DC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VWAN</a:t>
            </a:r>
            <a:r>
              <a:rPr lang="zh-CN" altLang="en-US" dirty="0"/>
              <a:t>集成</a:t>
            </a:r>
            <a:r>
              <a:rPr lang="en-US" altLang="zh-CN" dirty="0" err="1"/>
              <a:t>Fortigate</a:t>
            </a:r>
            <a:r>
              <a:rPr lang="en-US" altLang="zh-CN" dirty="0"/>
              <a:t> </a:t>
            </a:r>
            <a:r>
              <a:rPr lang="en-US" altLang="zh-CN" dirty="0" err="1"/>
              <a:t>sd</a:t>
            </a:r>
            <a:r>
              <a:rPr lang="en-US" altLang="zh-CN" dirty="0"/>
              <a:t>-wan </a:t>
            </a:r>
            <a:r>
              <a:rPr lang="zh-CN" altLang="en-US" dirty="0"/>
              <a:t>规划</a:t>
            </a:r>
            <a:r>
              <a:rPr lang="en-US" altLang="zh-CN" dirty="0"/>
              <a:t>-5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5F754-5085-1BBA-F81D-D9EBF6EBF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970471"/>
            <a:ext cx="9665724" cy="4917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E8BA7C-ECE5-1C9E-438A-001D4962E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96" y="978735"/>
            <a:ext cx="8823736" cy="4917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0AEAF5-C7C7-C0A6-A455-196B81DBA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271" y="970471"/>
            <a:ext cx="9645671" cy="4925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8809EF-2381-BFFE-5C4D-DE87F5B4D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3186" y="978735"/>
            <a:ext cx="10019302" cy="490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2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VWAN</a:t>
            </a:r>
            <a:r>
              <a:rPr lang="zh-CN" altLang="en-US" dirty="0"/>
              <a:t>集成</a:t>
            </a:r>
            <a:r>
              <a:rPr lang="en-US" altLang="zh-CN" dirty="0" err="1"/>
              <a:t>Fortigate</a:t>
            </a:r>
            <a:r>
              <a:rPr lang="en-US" altLang="zh-CN" dirty="0"/>
              <a:t> </a:t>
            </a:r>
            <a:r>
              <a:rPr lang="en-US" altLang="zh-CN" dirty="0" err="1"/>
              <a:t>sd</a:t>
            </a:r>
            <a:r>
              <a:rPr lang="en-US" altLang="zh-CN" dirty="0"/>
              <a:t>-wan </a:t>
            </a:r>
            <a:r>
              <a:rPr lang="zh-CN" altLang="en-US" dirty="0"/>
              <a:t>规划</a:t>
            </a:r>
            <a:r>
              <a:rPr lang="en-US" altLang="zh-CN" dirty="0"/>
              <a:t>-6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5CB0A1-CB04-6636-BB8B-F37B581E9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1158240"/>
            <a:ext cx="10911303" cy="4364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25A06B-43EE-3AC5-0A7F-090EFF33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54" y="1335239"/>
            <a:ext cx="9566454" cy="4370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134A1D-3EDB-DEA0-FAF1-5341D81F3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87" y="1887986"/>
            <a:ext cx="11316617" cy="41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7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6181E-ACA5-B6B0-67E8-E2E80D9D4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3C7734-097A-DCAD-2A65-B29068795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VWAN</a:t>
            </a:r>
            <a:r>
              <a:rPr lang="zh-CN" altLang="en-US" dirty="0"/>
              <a:t>集成</a:t>
            </a:r>
            <a:r>
              <a:rPr lang="en-US" altLang="zh-CN" dirty="0" err="1"/>
              <a:t>Fortigate</a:t>
            </a:r>
            <a:r>
              <a:rPr lang="en-US" altLang="zh-CN" dirty="0"/>
              <a:t> </a:t>
            </a:r>
            <a:r>
              <a:rPr lang="en-US" altLang="zh-CN" dirty="0" err="1"/>
              <a:t>sd</a:t>
            </a:r>
            <a:r>
              <a:rPr lang="en-US" altLang="zh-CN" dirty="0"/>
              <a:t>-wan </a:t>
            </a:r>
            <a:r>
              <a:rPr lang="zh-CN" altLang="en-US" dirty="0"/>
              <a:t>规划</a:t>
            </a:r>
            <a:r>
              <a:rPr lang="en-US" altLang="zh-CN" dirty="0"/>
              <a:t>-7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12202-3089-AECF-F010-1E7DCFBF6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902524"/>
            <a:ext cx="10001250" cy="519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1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VWAN</a:t>
            </a:r>
            <a:r>
              <a:rPr lang="zh-CN" altLang="en-US" dirty="0"/>
              <a:t>集成</a:t>
            </a:r>
            <a:r>
              <a:rPr lang="en-US" altLang="zh-CN" dirty="0" err="1"/>
              <a:t>Fortigate</a:t>
            </a:r>
            <a:r>
              <a:rPr lang="en-US" altLang="zh-CN" dirty="0"/>
              <a:t> </a:t>
            </a:r>
            <a:r>
              <a:rPr lang="en-US" altLang="zh-CN" dirty="0" err="1"/>
              <a:t>sd</a:t>
            </a:r>
            <a:r>
              <a:rPr lang="en-US" altLang="zh-CN" dirty="0"/>
              <a:t>-wan </a:t>
            </a:r>
            <a:r>
              <a:rPr lang="zh-CN" altLang="en-US" dirty="0"/>
              <a:t>规划</a:t>
            </a:r>
            <a:r>
              <a:rPr lang="en-US" altLang="zh-CN" dirty="0"/>
              <a:t>-8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093D8-643C-EB40-753F-AD4266F06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1243584"/>
            <a:ext cx="11492126" cy="4011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4D8996-235D-0C10-51DB-869CE7B5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98" y="2432304"/>
            <a:ext cx="11393424" cy="37678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03BF85-0329-6629-4FBB-D6A5AE181848}"/>
              </a:ext>
            </a:extLst>
          </p:cNvPr>
          <p:cNvSpPr txBox="1"/>
          <p:nvPr/>
        </p:nvSpPr>
        <p:spPr>
          <a:xfrm>
            <a:off x="182880" y="902524"/>
            <a:ext cx="439575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根据我们之前配置选项，配置完成后默认集成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2 units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39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VWAN</a:t>
            </a:r>
            <a:r>
              <a:rPr lang="zh-CN" altLang="en-US" dirty="0"/>
              <a:t>集成</a:t>
            </a:r>
            <a:r>
              <a:rPr lang="en-US" altLang="zh-CN" dirty="0" err="1"/>
              <a:t>Fortigate</a:t>
            </a:r>
            <a:r>
              <a:rPr lang="en-US" altLang="zh-CN" dirty="0"/>
              <a:t> </a:t>
            </a:r>
            <a:r>
              <a:rPr lang="en-US" altLang="zh-CN" dirty="0" err="1"/>
              <a:t>sd</a:t>
            </a:r>
            <a:r>
              <a:rPr lang="en-US" altLang="zh-CN" dirty="0"/>
              <a:t>-wan </a:t>
            </a:r>
            <a:r>
              <a:rPr lang="zh-CN" altLang="en-US" dirty="0"/>
              <a:t>规划</a:t>
            </a:r>
            <a:r>
              <a:rPr lang="en-US" altLang="zh-CN" dirty="0"/>
              <a:t>-9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949BFB-E5ED-5117-8A97-2CBFC4394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1210496"/>
            <a:ext cx="11256264" cy="3674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F04677-79B9-BCA3-868F-440D28ECC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4" y="2235749"/>
            <a:ext cx="11322718" cy="34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9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防火墙基础配置规划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AB8C6E-7ED1-0467-0059-AFE64D5B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40" y="1395132"/>
            <a:ext cx="11756596" cy="2317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991795-D8AB-A486-820B-7887CF94E311}"/>
              </a:ext>
            </a:extLst>
          </p:cNvPr>
          <p:cNvSpPr txBox="1"/>
          <p:nvPr/>
        </p:nvSpPr>
        <p:spPr>
          <a:xfrm>
            <a:off x="117440" y="4307602"/>
            <a:ext cx="11748729" cy="983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defTabSz="457189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所有集成在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vwan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中的防火墙内网通过系统自配置的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ILB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集成，需要回指本网段路由和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LB monitor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的路由，请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check port2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接口地址，并配置路由下</a:t>
            </a:r>
            <a:endParaRPr lang="en-US" altLang="zh-CN" sz="1400" dirty="0">
              <a:solidFill>
                <a:srgbClr val="FF0000"/>
              </a:solidFill>
              <a:highlight>
                <a:srgbClr val="FFFF00"/>
              </a:highlight>
              <a:cs typeface="Arial" panose="020B0604020202020204" pitchFamily="34" charset="0"/>
            </a:endParaRP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一条指向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port2 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网关地址</a:t>
            </a:r>
            <a:endParaRPr lang="en-US" altLang="zh-CN" sz="1400" dirty="0">
              <a:solidFill>
                <a:srgbClr val="FF0000"/>
              </a:solidFill>
              <a:highlight>
                <a:srgbClr val="FFFF00"/>
              </a:highlight>
              <a:cs typeface="Arial" panose="020B0604020202020204" pitchFamily="34" charset="0"/>
            </a:endParaRP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FF0000"/>
              </a:solidFill>
              <a:highlight>
                <a:srgbClr val="FFFF00"/>
              </a:highlight>
              <a:cs typeface="Arial" panose="020B0604020202020204" pitchFamily="34" charset="0"/>
            </a:endParaRPr>
          </a:p>
          <a:p>
            <a:pPr marL="285750" indent="-285750" defTabSz="457189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如果路由配置正确，可以查看与其他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FGT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集成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BGP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邻居，并收到本网段业务路由</a:t>
            </a:r>
            <a:endParaRPr lang="en-US" sz="1400" dirty="0">
              <a:solidFill>
                <a:srgbClr val="FF0000"/>
              </a:solidFill>
              <a:highlight>
                <a:srgbClr val="FFFF00"/>
              </a:highlight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42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防火墙基础配置规划</a:t>
            </a:r>
            <a:r>
              <a:rPr lang="en-US" altLang="zh-CN" dirty="0"/>
              <a:t>-2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DDAA34-B50A-6039-4654-64BFD4D2F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1354732"/>
            <a:ext cx="5496480" cy="4148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A1154D-B26D-28ED-846D-E1F39CAB5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304" y="1354732"/>
            <a:ext cx="5490307" cy="414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5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防火墙基础配置规划</a:t>
            </a:r>
            <a:r>
              <a:rPr lang="en-US" altLang="zh-CN" dirty="0"/>
              <a:t>-</a:t>
            </a:r>
            <a:r>
              <a:rPr lang="zh-CN" altLang="en-US" dirty="0"/>
              <a:t>３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32D629-7319-1C07-2C47-5CF23D12D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20" y="1424571"/>
            <a:ext cx="9229850" cy="375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9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防火墙基础配置规划</a:t>
            </a:r>
            <a:r>
              <a:rPr lang="en-US" altLang="zh-CN" dirty="0"/>
              <a:t>-4</a:t>
            </a:r>
            <a:endParaRPr lang="zh-CN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3FC10D-66CE-A94B-0348-9E568FF10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360" y="969200"/>
            <a:ext cx="3415686" cy="4460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1B034D-35D8-69E6-C60C-3662E7D51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239" y="969200"/>
            <a:ext cx="3453744" cy="44600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8D390E-583C-8EEC-4ADF-AC05EB3BD066}"/>
              </a:ext>
            </a:extLst>
          </p:cNvPr>
          <p:cNvSpPr txBox="1"/>
          <p:nvPr/>
        </p:nvSpPr>
        <p:spPr>
          <a:xfrm>
            <a:off x="923925" y="5810250"/>
            <a:ext cx="431560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配置同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Region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南向上网策略和东西向安全防护策略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01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13E3DC2-7380-0FA5-F800-1428DE32C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3242" y="1929384"/>
            <a:ext cx="2970125" cy="2970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CB8D1B-2A46-DB3D-4E2A-1C24A4CBB073}"/>
              </a:ext>
            </a:extLst>
          </p:cNvPr>
          <p:cNvSpPr txBox="1"/>
          <p:nvPr/>
        </p:nvSpPr>
        <p:spPr>
          <a:xfrm>
            <a:off x="265778" y="1463039"/>
            <a:ext cx="2774197" cy="35112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5778" y="141345"/>
            <a:ext cx="10837164" cy="726454"/>
          </a:xfrm>
        </p:spPr>
        <p:txBody>
          <a:bodyPr/>
          <a:lstStyle/>
          <a:p>
            <a:r>
              <a:rPr lang="en-US" altLang="zh-CN" dirty="0"/>
              <a:t>VWAN Azure </a:t>
            </a:r>
            <a:r>
              <a:rPr lang="zh-CN" altLang="en-US" dirty="0"/>
              <a:t>架构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65D8B40-5F75-86D1-7F7E-E66A51440D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533" y="1627632"/>
            <a:ext cx="409170" cy="3017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7DFD7C-3E3E-D27D-2CCA-A8D4B70EE2D8}"/>
              </a:ext>
            </a:extLst>
          </p:cNvPr>
          <p:cNvSpPr txBox="1"/>
          <p:nvPr/>
        </p:nvSpPr>
        <p:spPr>
          <a:xfrm>
            <a:off x="874703" y="1698552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HK Region</a:t>
            </a:r>
            <a:endParaRPr lang="en-US" sz="1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5616AB6-1B04-F9DB-4650-C9EF8D50429C}"/>
              </a:ext>
            </a:extLst>
          </p:cNvPr>
          <p:cNvGrpSpPr/>
          <p:nvPr/>
        </p:nvGrpSpPr>
        <p:grpSpPr>
          <a:xfrm>
            <a:off x="532183" y="2133888"/>
            <a:ext cx="1830863" cy="910585"/>
            <a:chOff x="1094232" y="2113031"/>
            <a:chExt cx="1830863" cy="91058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54BFE4E-5559-D4DE-CC28-18A057C6C395}"/>
                </a:ext>
              </a:extLst>
            </p:cNvPr>
            <p:cNvGrpSpPr/>
            <p:nvPr/>
          </p:nvGrpSpPr>
          <p:grpSpPr>
            <a:xfrm>
              <a:off x="1094232" y="2136648"/>
              <a:ext cx="1830863" cy="886968"/>
              <a:chOff x="1094232" y="2136648"/>
              <a:chExt cx="1830863" cy="88696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56CE833-1CCD-97DB-C347-09C2BEA79FD3}"/>
                  </a:ext>
                </a:extLst>
              </p:cNvPr>
              <p:cNvGrpSpPr/>
              <p:nvPr/>
            </p:nvGrpSpPr>
            <p:grpSpPr>
              <a:xfrm>
                <a:off x="1094232" y="2136648"/>
                <a:ext cx="1792224" cy="886968"/>
                <a:chOff x="1094232" y="2136648"/>
                <a:chExt cx="1792224" cy="886968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8D35A191-7FFE-D18B-10B5-30FDFEA8B941}"/>
                    </a:ext>
                  </a:extLst>
                </p:cNvPr>
                <p:cNvSpPr/>
                <p:nvPr/>
              </p:nvSpPr>
              <p:spPr>
                <a:xfrm>
                  <a:off x="1094232" y="2136648"/>
                  <a:ext cx="1792224" cy="886968"/>
                </a:xfrm>
                <a:prstGeom prst="ellipse">
                  <a:avLst/>
                </a:prstGeom>
                <a:solidFill>
                  <a:srgbClr val="0070C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  <a:spcBef>
                      <a:spcPts val="300"/>
                    </a:spcBef>
                  </a:pPr>
                  <a:endParaRPr lang="en-US" sz="1400" dirty="0" err="1"/>
                </a:p>
              </p:txBody>
            </p:sp>
            <p:pic>
              <p:nvPicPr>
                <p:cNvPr id="12" name="Graphic 11">
                  <a:extLst>
                    <a:ext uri="{FF2B5EF4-FFF2-40B4-BE49-F238E27FC236}">
                      <a16:creationId xmlns:a16="http://schemas.microsoft.com/office/drawing/2014/main" id="{1C7F8387-6BDE-6509-164B-15EB532194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3760" y="2568930"/>
                  <a:ext cx="291607" cy="291607"/>
                </a:xfrm>
                <a:prstGeom prst="rect">
                  <a:avLst/>
                </a:prstGeom>
              </p:spPr>
            </p:pic>
          </p:grpSp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FC7ED4E9-E94D-6AEC-5CE7-B344326B2D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807998" y="2320246"/>
                <a:ext cx="497367" cy="49736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74A9E17-8F5A-AFD6-1F08-50CB340C67FD}"/>
                  </a:ext>
                </a:extLst>
              </p:cNvPr>
              <p:cNvSpPr txBox="1"/>
              <p:nvPr/>
            </p:nvSpPr>
            <p:spPr>
              <a:xfrm flipH="1">
                <a:off x="2266726" y="2623043"/>
                <a:ext cx="65836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457189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altLang="zh-CN" sz="10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App-1</a:t>
                </a:r>
                <a:endParaRPr lang="en-US" sz="1000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F107D3-E5A6-BDE2-EECD-53026B427CF8}"/>
                </a:ext>
              </a:extLst>
            </p:cNvPr>
            <p:cNvSpPr txBox="1"/>
            <p:nvPr/>
          </p:nvSpPr>
          <p:spPr>
            <a:xfrm>
              <a:off x="1289467" y="2113031"/>
              <a:ext cx="10775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7189">
                <a:lnSpc>
                  <a:spcPct val="90000"/>
                </a:lnSpc>
                <a:spcBef>
                  <a:spcPts val="300"/>
                </a:spcBef>
              </a:pPr>
              <a:r>
                <a:rPr lang="en-US" sz="1000" dirty="0">
                  <a:solidFill>
                    <a:srgbClr val="000000"/>
                  </a:solidFill>
                  <a:cs typeface="Arial" panose="020B0604020202020204" pitchFamily="34" charset="0"/>
                </a:rPr>
                <a:t>Aisa-Vnet-App1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767405E-F6F6-075C-7F24-C8F17C9D41EA}"/>
              </a:ext>
            </a:extLst>
          </p:cNvPr>
          <p:cNvGrpSpPr/>
          <p:nvPr/>
        </p:nvGrpSpPr>
        <p:grpSpPr>
          <a:xfrm>
            <a:off x="516943" y="3565273"/>
            <a:ext cx="1891657" cy="888900"/>
            <a:chOff x="1078992" y="3544416"/>
            <a:chExt cx="1891657" cy="8889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6D822C7-953B-5D41-CDB8-5425A69B77C0}"/>
                </a:ext>
              </a:extLst>
            </p:cNvPr>
            <p:cNvGrpSpPr/>
            <p:nvPr/>
          </p:nvGrpSpPr>
          <p:grpSpPr>
            <a:xfrm>
              <a:off x="1078992" y="3546348"/>
              <a:ext cx="1891657" cy="886968"/>
              <a:chOff x="1078992" y="3546348"/>
              <a:chExt cx="1891657" cy="88696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AD23418-61F3-7B44-8296-145C8B910637}"/>
                  </a:ext>
                </a:extLst>
              </p:cNvPr>
              <p:cNvGrpSpPr/>
              <p:nvPr/>
            </p:nvGrpSpPr>
            <p:grpSpPr>
              <a:xfrm>
                <a:off x="1078992" y="3546348"/>
                <a:ext cx="1792224" cy="886968"/>
                <a:chOff x="1078992" y="3546348"/>
                <a:chExt cx="1792224" cy="886968"/>
              </a:xfrm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E22C17D0-A603-BB28-49B1-32C1B11F9B41}"/>
                    </a:ext>
                  </a:extLst>
                </p:cNvPr>
                <p:cNvSpPr/>
                <p:nvPr/>
              </p:nvSpPr>
              <p:spPr>
                <a:xfrm>
                  <a:off x="1078992" y="3546348"/>
                  <a:ext cx="1792224" cy="886968"/>
                </a:xfrm>
                <a:prstGeom prst="ellipse">
                  <a:avLst/>
                </a:prstGeom>
                <a:solidFill>
                  <a:srgbClr val="0070C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  <a:spcBef>
                      <a:spcPts val="300"/>
                    </a:spcBef>
                  </a:pPr>
                  <a:endParaRPr lang="en-US" sz="1400" dirty="0" err="1"/>
                </a:p>
              </p:txBody>
            </p:sp>
            <p:pic>
              <p:nvPicPr>
                <p:cNvPr id="13" name="Graphic 12">
                  <a:extLst>
                    <a:ext uri="{FF2B5EF4-FFF2-40B4-BE49-F238E27FC236}">
                      <a16:creationId xmlns:a16="http://schemas.microsoft.com/office/drawing/2014/main" id="{55FD1C3B-8A93-CE3A-D002-57889AC7E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3760" y="3989832"/>
                  <a:ext cx="291607" cy="291607"/>
                </a:xfrm>
                <a:prstGeom prst="rect">
                  <a:avLst/>
                </a:prstGeom>
              </p:spPr>
            </p:pic>
          </p:grp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12B41E7F-AE5C-104B-038F-8058574397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776137" y="3789628"/>
                <a:ext cx="497367" cy="497367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B1BED3A-F248-4CFF-DE7F-42970E62DE66}"/>
                  </a:ext>
                </a:extLst>
              </p:cNvPr>
              <p:cNvSpPr txBox="1"/>
              <p:nvPr/>
            </p:nvSpPr>
            <p:spPr>
              <a:xfrm flipH="1">
                <a:off x="2312280" y="4050607"/>
                <a:ext cx="65836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457189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altLang="zh-CN" sz="10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App-2</a:t>
                </a:r>
                <a:endParaRPr lang="en-US" sz="1000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1B61E96-19BF-21F8-B46B-E853053EC386}"/>
                </a:ext>
              </a:extLst>
            </p:cNvPr>
            <p:cNvSpPr txBox="1"/>
            <p:nvPr/>
          </p:nvSpPr>
          <p:spPr>
            <a:xfrm>
              <a:off x="1274723" y="3544416"/>
              <a:ext cx="10775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7189">
                <a:lnSpc>
                  <a:spcPct val="90000"/>
                </a:lnSpc>
                <a:spcBef>
                  <a:spcPts val="300"/>
                </a:spcBef>
              </a:pPr>
              <a:r>
                <a:rPr lang="en-US" sz="1000" dirty="0">
                  <a:solidFill>
                    <a:srgbClr val="000000"/>
                  </a:solidFill>
                  <a:cs typeface="Arial" panose="020B0604020202020204" pitchFamily="34" charset="0"/>
                </a:rPr>
                <a:t>Aisa-Vnet-App2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71D6FE-3A73-09B9-ABB8-685347AC745B}"/>
              </a:ext>
            </a:extLst>
          </p:cNvPr>
          <p:cNvGrpSpPr/>
          <p:nvPr/>
        </p:nvGrpSpPr>
        <p:grpSpPr>
          <a:xfrm>
            <a:off x="3392847" y="2872163"/>
            <a:ext cx="1792224" cy="1156627"/>
            <a:chOff x="3514840" y="2853875"/>
            <a:chExt cx="1792224" cy="115662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FD86E72-6397-ECDD-FC75-EA517154C0F5}"/>
                </a:ext>
              </a:extLst>
            </p:cNvPr>
            <p:cNvSpPr/>
            <p:nvPr/>
          </p:nvSpPr>
          <p:spPr>
            <a:xfrm>
              <a:off x="3514840" y="2853875"/>
              <a:ext cx="1792224" cy="886968"/>
            </a:xfrm>
            <a:prstGeom prst="ellipse">
              <a:avLst/>
            </a:prstGeom>
            <a:solidFill>
              <a:srgbClr val="92D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 dirty="0" err="1"/>
            </a:p>
          </p:txBody>
        </p:sp>
        <p:pic>
          <p:nvPicPr>
            <p:cNvPr id="9" name="Picture 273">
              <a:extLst>
                <a:ext uri="{FF2B5EF4-FFF2-40B4-BE49-F238E27FC236}">
                  <a16:creationId xmlns:a16="http://schemas.microsoft.com/office/drawing/2014/main" id="{045620F4-5D32-8339-DEC2-EC0598352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 bwMode="auto">
            <a:xfrm>
              <a:off x="4236009" y="2900806"/>
              <a:ext cx="461313" cy="46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D7A009-FB4B-41FC-3BC4-DAC8549BA1D7}"/>
                </a:ext>
              </a:extLst>
            </p:cNvPr>
            <p:cNvSpPr txBox="1"/>
            <p:nvPr/>
          </p:nvSpPr>
          <p:spPr>
            <a:xfrm flipH="1">
              <a:off x="4236009" y="3779670"/>
              <a:ext cx="5415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457189">
                <a:lnSpc>
                  <a:spcPct val="90000"/>
                </a:lnSpc>
                <a:spcBef>
                  <a:spcPts val="300"/>
                </a:spcBef>
              </a:pPr>
              <a:r>
                <a:rPr lang="en-US" altLang="zh-CN" sz="1000" dirty="0">
                  <a:solidFill>
                    <a:srgbClr val="000000"/>
                  </a:solidFill>
                  <a:cs typeface="Arial" panose="020B0604020202020204" pitchFamily="34" charset="0"/>
                </a:rPr>
                <a:t>FGT</a:t>
              </a:r>
              <a:endParaRPr lang="en-US" sz="1000" dirty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37" name="Graphic 36">
            <a:extLst>
              <a:ext uri="{FF2B5EF4-FFF2-40B4-BE49-F238E27FC236}">
                <a16:creationId xmlns:a16="http://schemas.microsoft.com/office/drawing/2014/main" id="{22B758A5-87B2-1FAF-9B75-629D774B4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48026" y="1610347"/>
            <a:ext cx="409170" cy="30175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ED6984F-0F62-B871-5ED1-BF6A166659FD}"/>
              </a:ext>
            </a:extLst>
          </p:cNvPr>
          <p:cNvSpPr txBox="1"/>
          <p:nvPr/>
        </p:nvSpPr>
        <p:spPr>
          <a:xfrm>
            <a:off x="10380277" y="1678867"/>
            <a:ext cx="8931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Euro Region</a:t>
            </a:r>
            <a:endParaRPr lang="en-US" sz="1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1B8AC69-021B-7DC9-80D0-B55ABF5D5CE5}"/>
              </a:ext>
            </a:extLst>
          </p:cNvPr>
          <p:cNvGrpSpPr/>
          <p:nvPr/>
        </p:nvGrpSpPr>
        <p:grpSpPr>
          <a:xfrm>
            <a:off x="9632295" y="2239166"/>
            <a:ext cx="1792224" cy="910585"/>
            <a:chOff x="1094232" y="2113031"/>
            <a:chExt cx="1792224" cy="91058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CA461AA-375A-F7F0-B506-972E392A54CC}"/>
                </a:ext>
              </a:extLst>
            </p:cNvPr>
            <p:cNvGrpSpPr/>
            <p:nvPr/>
          </p:nvGrpSpPr>
          <p:grpSpPr>
            <a:xfrm>
              <a:off x="1094232" y="2136648"/>
              <a:ext cx="1792224" cy="886968"/>
              <a:chOff x="1094232" y="2136648"/>
              <a:chExt cx="1792224" cy="886968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CF14770-087C-E326-5E42-6F89E8C4B73E}"/>
                  </a:ext>
                </a:extLst>
              </p:cNvPr>
              <p:cNvGrpSpPr/>
              <p:nvPr/>
            </p:nvGrpSpPr>
            <p:grpSpPr>
              <a:xfrm>
                <a:off x="1094232" y="2136648"/>
                <a:ext cx="1792224" cy="886968"/>
                <a:chOff x="1094232" y="2136648"/>
                <a:chExt cx="1792224" cy="886968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1129BE36-4619-B0E4-282A-D39AC4B562FB}"/>
                    </a:ext>
                  </a:extLst>
                </p:cNvPr>
                <p:cNvSpPr/>
                <p:nvPr/>
              </p:nvSpPr>
              <p:spPr>
                <a:xfrm>
                  <a:off x="1094232" y="2136648"/>
                  <a:ext cx="1792224" cy="886968"/>
                </a:xfrm>
                <a:prstGeom prst="ellipse">
                  <a:avLst/>
                </a:prstGeom>
                <a:solidFill>
                  <a:srgbClr val="0070C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  <a:spcBef>
                      <a:spcPts val="300"/>
                    </a:spcBef>
                  </a:pPr>
                  <a:endParaRPr lang="en-US" sz="1400" dirty="0" err="1"/>
                </a:p>
              </p:txBody>
            </p:sp>
            <p:pic>
              <p:nvPicPr>
                <p:cNvPr id="46" name="Graphic 45">
                  <a:extLst>
                    <a:ext uri="{FF2B5EF4-FFF2-40B4-BE49-F238E27FC236}">
                      <a16:creationId xmlns:a16="http://schemas.microsoft.com/office/drawing/2014/main" id="{6F6B7BB0-C752-3116-0E30-D8B480A55D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0357" y="2515196"/>
                  <a:ext cx="291607" cy="291607"/>
                </a:xfrm>
                <a:prstGeom prst="rect">
                  <a:avLst/>
                </a:prstGeom>
              </p:spPr>
            </p:pic>
          </p:grpSp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1AEC5D70-25EF-F17F-A495-5928EACB9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807998" y="2320246"/>
                <a:ext cx="497367" cy="497367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DD7D30F-A0BA-7AAA-D0EE-934C1950FB50}"/>
                  </a:ext>
                </a:extLst>
              </p:cNvPr>
              <p:cNvSpPr txBox="1"/>
              <p:nvPr/>
            </p:nvSpPr>
            <p:spPr>
              <a:xfrm flipH="1">
                <a:off x="1399701" y="2687506"/>
                <a:ext cx="65836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457189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altLang="zh-CN" sz="10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App-1</a:t>
                </a:r>
                <a:endParaRPr lang="en-US" sz="1000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7642A69-980E-22AE-B39F-3F7B70EDF86C}"/>
                </a:ext>
              </a:extLst>
            </p:cNvPr>
            <p:cNvSpPr txBox="1"/>
            <p:nvPr/>
          </p:nvSpPr>
          <p:spPr>
            <a:xfrm>
              <a:off x="1478713" y="2113031"/>
              <a:ext cx="10983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7189">
                <a:lnSpc>
                  <a:spcPct val="90000"/>
                </a:lnSpc>
                <a:spcBef>
                  <a:spcPts val="300"/>
                </a:spcBef>
              </a:pPr>
              <a:r>
                <a:rPr lang="en-US" sz="1000" dirty="0">
                  <a:solidFill>
                    <a:srgbClr val="000000"/>
                  </a:solidFill>
                  <a:cs typeface="Arial" panose="020B0604020202020204" pitchFamily="34" charset="0"/>
                </a:rPr>
                <a:t>Euro-Vnet-App1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28020CE-BE9B-4BA9-2CF8-E3C2B208199C}"/>
              </a:ext>
            </a:extLst>
          </p:cNvPr>
          <p:cNvGrpSpPr/>
          <p:nvPr/>
        </p:nvGrpSpPr>
        <p:grpSpPr>
          <a:xfrm>
            <a:off x="9731823" y="3578654"/>
            <a:ext cx="1792224" cy="892279"/>
            <a:chOff x="1078992" y="3541037"/>
            <a:chExt cx="1792224" cy="89227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A579D69-BB19-07E4-38E5-46D4C3EA4A2D}"/>
                </a:ext>
              </a:extLst>
            </p:cNvPr>
            <p:cNvGrpSpPr/>
            <p:nvPr/>
          </p:nvGrpSpPr>
          <p:grpSpPr>
            <a:xfrm>
              <a:off x="1078992" y="3546348"/>
              <a:ext cx="1792224" cy="886968"/>
              <a:chOff x="1078992" y="3546348"/>
              <a:chExt cx="1792224" cy="886968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C7F8FFC-624C-06DA-328F-598429226830}"/>
                  </a:ext>
                </a:extLst>
              </p:cNvPr>
              <p:cNvGrpSpPr/>
              <p:nvPr/>
            </p:nvGrpSpPr>
            <p:grpSpPr>
              <a:xfrm>
                <a:off x="1078992" y="3546348"/>
                <a:ext cx="1792224" cy="886968"/>
                <a:chOff x="1078992" y="3546348"/>
                <a:chExt cx="1792224" cy="886968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58E2A945-2B12-D1BC-126B-BB7A7A8212CE}"/>
                    </a:ext>
                  </a:extLst>
                </p:cNvPr>
                <p:cNvSpPr/>
                <p:nvPr/>
              </p:nvSpPr>
              <p:spPr>
                <a:xfrm>
                  <a:off x="1078992" y="3546348"/>
                  <a:ext cx="1792224" cy="886968"/>
                </a:xfrm>
                <a:prstGeom prst="ellipse">
                  <a:avLst/>
                </a:prstGeom>
                <a:solidFill>
                  <a:srgbClr val="0070C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  <a:spcBef>
                      <a:spcPts val="300"/>
                    </a:spcBef>
                  </a:pPr>
                  <a:endParaRPr lang="en-US" sz="1400" dirty="0" err="1"/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2A8AAEE3-D467-F011-BF3D-66ECDEAA6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73101" y="3898730"/>
                  <a:ext cx="291607" cy="291607"/>
                </a:xfrm>
                <a:prstGeom prst="rect">
                  <a:avLst/>
                </a:prstGeom>
              </p:spPr>
            </p:pic>
          </p:grpSp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0A96CA90-4B92-6651-39E9-8EA5107E8C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776137" y="3789628"/>
                <a:ext cx="497367" cy="497367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96C28F4-6D57-9311-2977-7E47F93CBC55}"/>
                  </a:ext>
                </a:extLst>
              </p:cNvPr>
              <p:cNvSpPr txBox="1"/>
              <p:nvPr/>
            </p:nvSpPr>
            <p:spPr>
              <a:xfrm flipH="1">
                <a:off x="1316735" y="4055978"/>
                <a:ext cx="65836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457189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altLang="zh-CN" sz="10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App-2</a:t>
                </a:r>
                <a:endParaRPr lang="en-US" sz="1000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233D4D-DBCF-3544-E442-8272FE49C8B3}"/>
                </a:ext>
              </a:extLst>
            </p:cNvPr>
            <p:cNvSpPr txBox="1"/>
            <p:nvPr/>
          </p:nvSpPr>
          <p:spPr>
            <a:xfrm>
              <a:off x="1466537" y="3541037"/>
              <a:ext cx="10983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7189">
                <a:lnSpc>
                  <a:spcPct val="90000"/>
                </a:lnSpc>
                <a:spcBef>
                  <a:spcPts val="300"/>
                </a:spcBef>
              </a:pPr>
              <a:r>
                <a:rPr lang="en-US" sz="1000" dirty="0">
                  <a:solidFill>
                    <a:srgbClr val="000000"/>
                  </a:solidFill>
                  <a:cs typeface="Arial" panose="020B0604020202020204" pitchFamily="34" charset="0"/>
                </a:rPr>
                <a:t>Euro-Vnet-App2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4F5BBF-BEDC-EE65-F18A-7DBEACBD0284}"/>
              </a:ext>
            </a:extLst>
          </p:cNvPr>
          <p:cNvGrpSpPr/>
          <p:nvPr/>
        </p:nvGrpSpPr>
        <p:grpSpPr>
          <a:xfrm>
            <a:off x="7111213" y="2872163"/>
            <a:ext cx="1792224" cy="1156627"/>
            <a:chOff x="3514840" y="2853875"/>
            <a:chExt cx="1792224" cy="1156627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6B605A3-D43C-C4A2-7AFA-6E1335617366}"/>
                </a:ext>
              </a:extLst>
            </p:cNvPr>
            <p:cNvSpPr/>
            <p:nvPr/>
          </p:nvSpPr>
          <p:spPr>
            <a:xfrm>
              <a:off x="3514840" y="2853875"/>
              <a:ext cx="1792224" cy="886968"/>
            </a:xfrm>
            <a:prstGeom prst="ellipse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 dirty="0" err="1"/>
            </a:p>
          </p:txBody>
        </p:sp>
        <p:pic>
          <p:nvPicPr>
            <p:cNvPr id="59" name="Picture 273">
              <a:extLst>
                <a:ext uri="{FF2B5EF4-FFF2-40B4-BE49-F238E27FC236}">
                  <a16:creationId xmlns:a16="http://schemas.microsoft.com/office/drawing/2014/main" id="{0BFA873A-884D-B4F2-40CA-99940100E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 bwMode="auto">
            <a:xfrm>
              <a:off x="4079732" y="2876151"/>
              <a:ext cx="461313" cy="46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6C553B6-8D35-11E4-157E-CF6676424F19}"/>
                </a:ext>
              </a:extLst>
            </p:cNvPr>
            <p:cNvSpPr txBox="1"/>
            <p:nvPr/>
          </p:nvSpPr>
          <p:spPr>
            <a:xfrm flipH="1">
              <a:off x="4231459" y="3779670"/>
              <a:ext cx="5415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457189">
                <a:lnSpc>
                  <a:spcPct val="90000"/>
                </a:lnSpc>
                <a:spcBef>
                  <a:spcPts val="300"/>
                </a:spcBef>
              </a:pPr>
              <a:r>
                <a:rPr lang="en-US" altLang="zh-CN" sz="1000" dirty="0">
                  <a:solidFill>
                    <a:srgbClr val="000000"/>
                  </a:solidFill>
                  <a:cs typeface="Arial" panose="020B0604020202020204" pitchFamily="34" charset="0"/>
                </a:rPr>
                <a:t>FGT</a:t>
              </a:r>
              <a:endParaRPr lang="en-US" sz="1000" dirty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E9EF26A-EDA8-FBE2-79DD-0BC9606F7ED8}"/>
              </a:ext>
            </a:extLst>
          </p:cNvPr>
          <p:cNvCxnSpPr>
            <a:cxnSpLocks/>
            <a:stCxn id="62" idx="3"/>
            <a:endCxn id="26" idx="1"/>
          </p:cNvCxnSpPr>
          <p:nvPr/>
        </p:nvCxnSpPr>
        <p:spPr>
          <a:xfrm>
            <a:off x="5208155" y="3322133"/>
            <a:ext cx="1874121" cy="19290"/>
          </a:xfrm>
          <a:prstGeom prst="line">
            <a:avLst/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45FEC1E-7BEB-2C50-1536-DCE587352D0C}"/>
              </a:ext>
            </a:extLst>
          </p:cNvPr>
          <p:cNvSpPr txBox="1"/>
          <p:nvPr/>
        </p:nvSpPr>
        <p:spPr>
          <a:xfrm>
            <a:off x="5641567" y="2820753"/>
            <a:ext cx="11067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Azure VWAN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547200-59B3-12B1-8D37-91836E567DA1}"/>
              </a:ext>
            </a:extLst>
          </p:cNvPr>
          <p:cNvSpPr txBox="1"/>
          <p:nvPr/>
        </p:nvSpPr>
        <p:spPr>
          <a:xfrm>
            <a:off x="5306658" y="3323562"/>
            <a:ext cx="4539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BGP</a:t>
            </a:r>
            <a:endParaRPr lang="en-US" sz="1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139A113D-3FFE-99BE-4EB1-1468790E69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82276" y="3170735"/>
            <a:ext cx="341376" cy="34137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EC9C3315-4035-F888-90DA-AA2A313D5E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66779" y="3151445"/>
            <a:ext cx="341376" cy="34137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855DD8F7-E92E-6254-92DB-72359B34E9FE}"/>
              </a:ext>
            </a:extLst>
          </p:cNvPr>
          <p:cNvSpPr txBox="1"/>
          <p:nvPr/>
        </p:nvSpPr>
        <p:spPr>
          <a:xfrm>
            <a:off x="4832199" y="2943128"/>
            <a:ext cx="466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hub1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1B0A4AB-20B6-72A6-48A4-D18BE17EDA0B}"/>
              </a:ext>
            </a:extLst>
          </p:cNvPr>
          <p:cNvSpPr txBox="1"/>
          <p:nvPr/>
        </p:nvSpPr>
        <p:spPr>
          <a:xfrm>
            <a:off x="7022782" y="2942802"/>
            <a:ext cx="466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hub1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02F721E-078F-3BC5-25C7-90AAC3F6CBEA}"/>
              </a:ext>
            </a:extLst>
          </p:cNvPr>
          <p:cNvSpPr txBox="1"/>
          <p:nvPr/>
        </p:nvSpPr>
        <p:spPr>
          <a:xfrm>
            <a:off x="9169799" y="1463039"/>
            <a:ext cx="2774197" cy="35112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AF514B5-F7BF-A297-D5F3-50A2A11AB5C0}"/>
              </a:ext>
            </a:extLst>
          </p:cNvPr>
          <p:cNvCxnSpPr>
            <a:stCxn id="24" idx="1"/>
            <a:endCxn id="5" idx="2"/>
          </p:cNvCxnSpPr>
          <p:nvPr/>
        </p:nvCxnSpPr>
        <p:spPr>
          <a:xfrm>
            <a:off x="2363046" y="2759316"/>
            <a:ext cx="1029801" cy="556331"/>
          </a:xfrm>
          <a:prstGeom prst="straightConnector1">
            <a:avLst/>
          </a:prstGeom>
          <a:ln w="12700">
            <a:solidFill>
              <a:schemeClr val="accent6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57CB040-93B7-8981-1975-620DC059273D}"/>
              </a:ext>
            </a:extLst>
          </p:cNvPr>
          <p:cNvCxnSpPr>
            <a:cxnSpLocks/>
            <a:stCxn id="27" idx="1"/>
            <a:endCxn id="5" idx="2"/>
          </p:cNvCxnSpPr>
          <p:nvPr/>
        </p:nvCxnSpPr>
        <p:spPr>
          <a:xfrm flipV="1">
            <a:off x="2408600" y="3315647"/>
            <a:ext cx="984247" cy="871233"/>
          </a:xfrm>
          <a:prstGeom prst="straightConnector1">
            <a:avLst/>
          </a:prstGeom>
          <a:ln w="12700">
            <a:solidFill>
              <a:schemeClr val="accent6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E811AE7-47CB-1037-CCE7-CBA6DB01024A}"/>
              </a:ext>
            </a:extLst>
          </p:cNvPr>
          <p:cNvSpPr txBox="1"/>
          <p:nvPr/>
        </p:nvSpPr>
        <p:spPr>
          <a:xfrm>
            <a:off x="2400673" y="3150165"/>
            <a:ext cx="800219" cy="407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 err="1">
                <a:solidFill>
                  <a:srgbClr val="000000"/>
                </a:solidFill>
                <a:cs typeface="Arial" panose="020B0604020202020204" pitchFamily="34" charset="0"/>
              </a:rPr>
              <a:t>vwan</a:t>
            </a: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hub </a:t>
            </a: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connection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A12BB39-2049-F79E-FE77-25A396DB0F4C}"/>
              </a:ext>
            </a:extLst>
          </p:cNvPr>
          <p:cNvCxnSpPr>
            <a:cxnSpLocks/>
            <a:stCxn id="45" idx="2"/>
            <a:endCxn id="58" idx="6"/>
          </p:cNvCxnSpPr>
          <p:nvPr/>
        </p:nvCxnSpPr>
        <p:spPr>
          <a:xfrm flipH="1">
            <a:off x="8903437" y="2706267"/>
            <a:ext cx="728858" cy="609380"/>
          </a:xfrm>
          <a:prstGeom prst="straightConnector1">
            <a:avLst/>
          </a:prstGeom>
          <a:ln w="12700">
            <a:solidFill>
              <a:schemeClr val="accent6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A8F70BA-2901-D551-F646-0F893763AE60}"/>
              </a:ext>
            </a:extLst>
          </p:cNvPr>
          <p:cNvCxnSpPr>
            <a:cxnSpLocks/>
            <a:stCxn id="53" idx="2"/>
            <a:endCxn id="58" idx="6"/>
          </p:cNvCxnSpPr>
          <p:nvPr/>
        </p:nvCxnSpPr>
        <p:spPr>
          <a:xfrm flipH="1" flipV="1">
            <a:off x="8903437" y="3315647"/>
            <a:ext cx="828386" cy="711802"/>
          </a:xfrm>
          <a:prstGeom prst="straightConnector1">
            <a:avLst/>
          </a:prstGeom>
          <a:ln w="12700">
            <a:solidFill>
              <a:schemeClr val="accent6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273">
            <a:extLst>
              <a:ext uri="{FF2B5EF4-FFF2-40B4-BE49-F238E27FC236}">
                <a16:creationId xmlns:a16="http://schemas.microsoft.com/office/drawing/2014/main" id="{8A3898F3-E632-D50B-C7A7-F99FC9B101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 bwMode="auto">
          <a:xfrm>
            <a:off x="4114016" y="3322954"/>
            <a:ext cx="461313" cy="46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273">
            <a:extLst>
              <a:ext uri="{FF2B5EF4-FFF2-40B4-BE49-F238E27FC236}">
                <a16:creationId xmlns:a16="http://schemas.microsoft.com/office/drawing/2014/main" id="{612CF963-333B-41EA-F597-7F93AEBA0B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 bwMode="auto">
          <a:xfrm>
            <a:off x="7676021" y="3297818"/>
            <a:ext cx="461313" cy="46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4C64FAAD-6D8F-A71E-C7DA-F554FD0F9A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88923" y="3140136"/>
            <a:ext cx="351021" cy="351021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B34349A0-35E6-82AE-C564-4F839CA1C7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90181" y="3156267"/>
            <a:ext cx="351021" cy="351021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8E8F23E-9FC1-767C-26F5-DFC68001A28C}"/>
              </a:ext>
            </a:extLst>
          </p:cNvPr>
          <p:cNvSpPr txBox="1"/>
          <p:nvPr/>
        </p:nvSpPr>
        <p:spPr>
          <a:xfrm flipH="1">
            <a:off x="3514549" y="3024720"/>
            <a:ext cx="541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ILB</a:t>
            </a:r>
            <a:endParaRPr lang="en-US" sz="1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8FAE93F-F310-71C4-1773-69B42CB95EE0}"/>
              </a:ext>
            </a:extLst>
          </p:cNvPr>
          <p:cNvSpPr txBox="1"/>
          <p:nvPr/>
        </p:nvSpPr>
        <p:spPr>
          <a:xfrm flipH="1">
            <a:off x="8308725" y="2997826"/>
            <a:ext cx="541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ILB</a:t>
            </a:r>
            <a:endParaRPr lang="en-US" sz="1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AE45A37D-A465-E7D9-6803-AE420EEFD059}"/>
              </a:ext>
            </a:extLst>
          </p:cNvPr>
          <p:cNvSpPr/>
          <p:nvPr/>
        </p:nvSpPr>
        <p:spPr>
          <a:xfrm>
            <a:off x="1809750" y="2300384"/>
            <a:ext cx="8353425" cy="956673"/>
          </a:xfrm>
          <a:custGeom>
            <a:avLst/>
            <a:gdLst>
              <a:gd name="connsiteX0" fmla="*/ 0 w 8353425"/>
              <a:gd name="connsiteY0" fmla="*/ 90391 h 956673"/>
              <a:gd name="connsiteX1" fmla="*/ 468059 w 8353425"/>
              <a:gd name="connsiteY1" fmla="*/ 231552 h 956673"/>
              <a:gd name="connsiteX2" fmla="*/ 936117 w 8353425"/>
              <a:gd name="connsiteY2" fmla="*/ 372712 h 956673"/>
              <a:gd name="connsiteX3" fmla="*/ 1332167 w 8353425"/>
              <a:gd name="connsiteY3" fmla="*/ 492155 h 956673"/>
              <a:gd name="connsiteX4" fmla="*/ 1800225 w 8353425"/>
              <a:gd name="connsiteY4" fmla="*/ 633316 h 956673"/>
              <a:gd name="connsiteX5" fmla="*/ 2667000 w 8353425"/>
              <a:gd name="connsiteY5" fmla="*/ 947641 h 956673"/>
              <a:gd name="connsiteX6" fmla="*/ 4181475 w 8353425"/>
              <a:gd name="connsiteY6" fmla="*/ 871441 h 956673"/>
              <a:gd name="connsiteX7" fmla="*/ 5829300 w 8353425"/>
              <a:gd name="connsiteY7" fmla="*/ 871441 h 956673"/>
              <a:gd name="connsiteX8" fmla="*/ 7200900 w 8353425"/>
              <a:gd name="connsiteY8" fmla="*/ 99916 h 956673"/>
              <a:gd name="connsiteX9" fmla="*/ 8353425 w 8353425"/>
              <a:gd name="connsiteY9" fmla="*/ 33241 h 95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53425" h="956673" extrusionOk="0">
                <a:moveTo>
                  <a:pt x="0" y="90391"/>
                </a:moveTo>
                <a:cubicBezTo>
                  <a:pt x="185645" y="89161"/>
                  <a:pt x="286249" y="195873"/>
                  <a:pt x="468059" y="231552"/>
                </a:cubicBezTo>
                <a:cubicBezTo>
                  <a:pt x="649869" y="267230"/>
                  <a:pt x="810310" y="372920"/>
                  <a:pt x="936117" y="372712"/>
                </a:cubicBezTo>
                <a:cubicBezTo>
                  <a:pt x="1061924" y="372504"/>
                  <a:pt x="1138296" y="472658"/>
                  <a:pt x="1332167" y="492155"/>
                </a:cubicBezTo>
                <a:cubicBezTo>
                  <a:pt x="1526038" y="511653"/>
                  <a:pt x="1692926" y="643728"/>
                  <a:pt x="1800225" y="633316"/>
                </a:cubicBezTo>
                <a:cubicBezTo>
                  <a:pt x="2272994" y="798526"/>
                  <a:pt x="2272804" y="904921"/>
                  <a:pt x="2667000" y="947641"/>
                </a:cubicBezTo>
                <a:cubicBezTo>
                  <a:pt x="3053741" y="957404"/>
                  <a:pt x="3680686" y="919319"/>
                  <a:pt x="4181475" y="871441"/>
                </a:cubicBezTo>
                <a:cubicBezTo>
                  <a:pt x="4695384" y="710196"/>
                  <a:pt x="5415236" y="1083806"/>
                  <a:pt x="5829300" y="871441"/>
                </a:cubicBezTo>
                <a:cubicBezTo>
                  <a:pt x="6375034" y="691228"/>
                  <a:pt x="6773635" y="204597"/>
                  <a:pt x="7200900" y="99916"/>
                </a:cubicBezTo>
                <a:cubicBezTo>
                  <a:pt x="7707003" y="-105228"/>
                  <a:pt x="7995708" y="32330"/>
                  <a:pt x="8353425" y="33241"/>
                </a:cubicBezTo>
              </a:path>
            </a:pathLst>
          </a:custGeom>
          <a:noFill/>
          <a:ln w="6350" cmpd="dbl">
            <a:solidFill>
              <a:srgbClr val="000000"/>
            </a:solidFill>
            <a:prstDash val="sysDot"/>
            <a:headEnd type="triangl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279646215">
                  <a:custGeom>
                    <a:avLst/>
                    <a:gdLst>
                      <a:gd name="connsiteX0" fmla="*/ 0 w 8353425"/>
                      <a:gd name="connsiteY0" fmla="*/ 90391 h 956673"/>
                      <a:gd name="connsiteX1" fmla="*/ 1800225 w 8353425"/>
                      <a:gd name="connsiteY1" fmla="*/ 633316 h 956673"/>
                      <a:gd name="connsiteX2" fmla="*/ 2667000 w 8353425"/>
                      <a:gd name="connsiteY2" fmla="*/ 947641 h 956673"/>
                      <a:gd name="connsiteX3" fmla="*/ 4181475 w 8353425"/>
                      <a:gd name="connsiteY3" fmla="*/ 871441 h 956673"/>
                      <a:gd name="connsiteX4" fmla="*/ 5829300 w 8353425"/>
                      <a:gd name="connsiteY4" fmla="*/ 871441 h 956673"/>
                      <a:gd name="connsiteX5" fmla="*/ 7200900 w 8353425"/>
                      <a:gd name="connsiteY5" fmla="*/ 99916 h 956673"/>
                      <a:gd name="connsiteX6" fmla="*/ 8353425 w 8353425"/>
                      <a:gd name="connsiteY6" fmla="*/ 33241 h 956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353425" h="956673">
                        <a:moveTo>
                          <a:pt x="0" y="90391"/>
                        </a:moveTo>
                        <a:lnTo>
                          <a:pt x="1800225" y="633316"/>
                        </a:lnTo>
                        <a:cubicBezTo>
                          <a:pt x="2244725" y="776191"/>
                          <a:pt x="2270125" y="907954"/>
                          <a:pt x="2667000" y="947641"/>
                        </a:cubicBezTo>
                        <a:cubicBezTo>
                          <a:pt x="3063875" y="987328"/>
                          <a:pt x="3654425" y="884141"/>
                          <a:pt x="4181475" y="871441"/>
                        </a:cubicBezTo>
                        <a:cubicBezTo>
                          <a:pt x="4708525" y="858741"/>
                          <a:pt x="5326063" y="1000029"/>
                          <a:pt x="5829300" y="871441"/>
                        </a:cubicBezTo>
                        <a:cubicBezTo>
                          <a:pt x="6332538" y="742854"/>
                          <a:pt x="6780213" y="239616"/>
                          <a:pt x="7200900" y="99916"/>
                        </a:cubicBezTo>
                        <a:cubicBezTo>
                          <a:pt x="7621588" y="-39784"/>
                          <a:pt x="7987506" y="-3272"/>
                          <a:pt x="8353425" y="3324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2882050-1118-AE43-BCE3-1561C44E4A34}"/>
              </a:ext>
            </a:extLst>
          </p:cNvPr>
          <p:cNvSpPr txBox="1"/>
          <p:nvPr/>
        </p:nvSpPr>
        <p:spPr>
          <a:xfrm>
            <a:off x="2165692" y="2194938"/>
            <a:ext cx="20088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b="0" i="0" dirty="0">
                <a:solidFill>
                  <a:srgbClr val="292827"/>
                </a:solidFill>
                <a:effectLst/>
                <a:highlight>
                  <a:srgbClr val="FFFFFF"/>
                </a:highlight>
                <a:latin typeface="az_ea_font"/>
              </a:rPr>
              <a:t>Routing Intent and Routing Policies</a:t>
            </a:r>
            <a:endParaRPr lang="en-US" sz="1000" b="1" i="0" dirty="0">
              <a:solidFill>
                <a:srgbClr val="292827"/>
              </a:solidFill>
              <a:effectLst/>
              <a:highlight>
                <a:srgbClr val="FFFFFF"/>
              </a:highlight>
              <a:latin typeface="az_ea_font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62C165A-C140-5159-E061-9B28494957C4}"/>
              </a:ext>
            </a:extLst>
          </p:cNvPr>
          <p:cNvSpPr txBox="1"/>
          <p:nvPr/>
        </p:nvSpPr>
        <p:spPr>
          <a:xfrm>
            <a:off x="7845837" y="2119071"/>
            <a:ext cx="20088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b="0" i="0" dirty="0">
                <a:solidFill>
                  <a:srgbClr val="292827"/>
                </a:solidFill>
                <a:effectLst/>
                <a:highlight>
                  <a:srgbClr val="FFFFFF"/>
                </a:highlight>
                <a:latin typeface="az_ea_font"/>
              </a:rPr>
              <a:t>Routing Intent and Routing Policies</a:t>
            </a:r>
            <a:endParaRPr lang="en-US" sz="1000" b="1" i="0" dirty="0">
              <a:solidFill>
                <a:srgbClr val="292827"/>
              </a:solidFill>
              <a:effectLst/>
              <a:highlight>
                <a:srgbClr val="FFFFFF"/>
              </a:highlight>
              <a:latin typeface="az_ea_font"/>
            </a:endParaRPr>
          </a:p>
        </p:txBody>
      </p:sp>
    </p:spTree>
    <p:extLst>
      <p:ext uri="{BB962C8B-B14F-4D97-AF65-F5344CB8AC3E}">
        <p14:creationId xmlns:p14="http://schemas.microsoft.com/office/powerpoint/2010/main" val="166478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943DB-6FA4-1AD2-F69A-C0ABAE5BC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6F3947-2444-0AA2-435B-879F8358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DNAT</a:t>
            </a:r>
            <a:r>
              <a:rPr lang="zh-CN" altLang="en-US" dirty="0"/>
              <a:t>集成多个</a:t>
            </a:r>
            <a:r>
              <a:rPr lang="en-US" altLang="zh-CN" dirty="0"/>
              <a:t>EIP</a:t>
            </a:r>
            <a:endParaRPr lang="zh-CN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176F0B-2155-DCF6-5950-9A60EC5ED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9" y="912790"/>
            <a:ext cx="9567181" cy="42704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AB9780-AD00-B400-93CF-E39E8926F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724" y="1517353"/>
            <a:ext cx="9765208" cy="42704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712815-BE4A-4328-3907-5C2D57B5E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949" y="3495123"/>
            <a:ext cx="9194118" cy="279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9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FA1B5-0846-E82A-666C-099EAC7EB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DD48A1-6FF0-5A4A-21CF-EA5D38770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防火墙基础配置规划</a:t>
            </a:r>
            <a:r>
              <a:rPr lang="en-US" altLang="zh-CN" dirty="0"/>
              <a:t>-5(DNAT)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54050B-F181-2120-A6CA-D7E73D58D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54" y="944858"/>
            <a:ext cx="5596415" cy="4093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F8CB5F-EDEE-4BC5-B03B-DB99C8FAFB91}"/>
              </a:ext>
            </a:extLst>
          </p:cNvPr>
          <p:cNvSpPr txBox="1"/>
          <p:nvPr/>
        </p:nvSpPr>
        <p:spPr>
          <a:xfrm>
            <a:off x="829734" y="5162167"/>
            <a:ext cx="4211409" cy="75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Status updating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表明正在更新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API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推送到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Azure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配置</a:t>
            </a:r>
            <a:endParaRPr lang="en-US" altLang="zh-CN" sz="1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Version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和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status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无需配置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67FCEC-B715-0F74-CFB4-E16CFABAC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130" y="944857"/>
            <a:ext cx="5687166" cy="409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9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51EF6-D5F1-CC41-FDE7-B3F4312FF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154E0B-D5D4-BB7B-9062-D76B70782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防火墙基础配置规划</a:t>
            </a:r>
            <a:r>
              <a:rPr lang="en-US" altLang="zh-CN" dirty="0"/>
              <a:t>-6(DNAT)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C57BF3-28D5-9BB5-D111-689755570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403" y="902524"/>
            <a:ext cx="6434819" cy="474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35F12F-4437-C05C-B4FC-28149ABCB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1126066"/>
            <a:ext cx="5257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7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VWAN</a:t>
            </a:r>
            <a:r>
              <a:rPr lang="zh-CN" altLang="en-US" dirty="0"/>
              <a:t> </a:t>
            </a:r>
            <a:r>
              <a:rPr lang="en-US" altLang="zh-CN" dirty="0"/>
              <a:t>VNET Connection-1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BEE48-0DC5-D7C5-7829-23ABF1D3F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6" y="889302"/>
            <a:ext cx="10249187" cy="498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0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VWAN</a:t>
            </a:r>
            <a:r>
              <a:rPr lang="zh-CN" altLang="en-US" dirty="0"/>
              <a:t> </a:t>
            </a:r>
            <a:r>
              <a:rPr lang="en-US" altLang="zh-CN" dirty="0"/>
              <a:t>VNET Connection-2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C58F01-A8B5-9FEC-916A-BF977A9B9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7" y="931113"/>
            <a:ext cx="10347100" cy="5211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480DA3-BB99-32E3-F6EB-72B38A99D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504" y="1344802"/>
            <a:ext cx="9853925" cy="498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3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验证</a:t>
            </a:r>
            <a:r>
              <a:rPr lang="en-US" altLang="zh-CN" dirty="0"/>
              <a:t>Server </a:t>
            </a:r>
            <a:r>
              <a:rPr lang="en-US" altLang="zh-CN" dirty="0" err="1"/>
              <a:t>Vnet</a:t>
            </a:r>
            <a:r>
              <a:rPr lang="en-US" altLang="zh-CN" dirty="0"/>
              <a:t> to VWAN FGT </a:t>
            </a:r>
            <a:r>
              <a:rPr lang="zh-CN" altLang="en-US" dirty="0"/>
              <a:t>网络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8FB6C-7776-7E03-2B58-3E74C3B6C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827168"/>
            <a:ext cx="7334426" cy="45403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38544A-73A8-5DDE-38EC-0D9713824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848" y="1616110"/>
            <a:ext cx="7427374" cy="45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VWAN Intent Route</a:t>
            </a:r>
            <a:r>
              <a:rPr lang="zh-CN" altLang="en-US" dirty="0"/>
              <a:t>引流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F06EB-4288-11D0-CA2A-3CA163024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1236894"/>
            <a:ext cx="9915937" cy="420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6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VWAN Intent Route</a:t>
            </a:r>
            <a:r>
              <a:rPr lang="zh-CN" altLang="en-US" dirty="0"/>
              <a:t>引流</a:t>
            </a:r>
            <a:r>
              <a:rPr lang="en-US" altLang="zh-CN" dirty="0"/>
              <a:t>-2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1110C-0F11-1558-9D4C-F2AD0A88E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1" y="977041"/>
            <a:ext cx="9794562" cy="490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7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VWAN</a:t>
            </a:r>
            <a:r>
              <a:rPr lang="zh-CN" altLang="en-US" dirty="0"/>
              <a:t>集成同</a:t>
            </a:r>
            <a:r>
              <a:rPr lang="en-US" altLang="zh-CN" dirty="0"/>
              <a:t>Region</a:t>
            </a:r>
            <a:r>
              <a:rPr lang="zh-CN" altLang="en-US" dirty="0"/>
              <a:t>北向流量验证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FDF524-EB71-B6E4-A827-8C9B56CCF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960491"/>
            <a:ext cx="9281160" cy="493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9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防火墙记录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40BE3B-C72B-B9E0-5107-4676616F7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1099224"/>
            <a:ext cx="11196330" cy="485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6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VWAN</a:t>
            </a:r>
            <a:r>
              <a:rPr lang="zh-CN" altLang="en-US" dirty="0"/>
              <a:t>规划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82783-89F0-CC69-3B62-D0C0229E2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54" y="952593"/>
            <a:ext cx="5502510" cy="495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2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D133E-FF3E-F013-498E-C7488B752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7C3C53-D75A-C34E-495F-2437BDA46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VWAN</a:t>
            </a:r>
            <a:r>
              <a:rPr lang="zh-CN" altLang="en-US" dirty="0"/>
              <a:t>集成同</a:t>
            </a:r>
            <a:r>
              <a:rPr lang="en-US" altLang="zh-CN" dirty="0"/>
              <a:t>Region</a:t>
            </a:r>
            <a:r>
              <a:rPr lang="zh-CN" altLang="en-US" dirty="0"/>
              <a:t>南向流量验证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0A1E10-5A8A-2FC7-1149-FDAB2DB5C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2" y="1380067"/>
            <a:ext cx="5436505" cy="345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9BC55E-5A58-0810-DCA2-18C4C93A7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799" y="941156"/>
            <a:ext cx="5808133" cy="459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5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C1F4B-1227-F246-912F-06213267E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4B0145-C7DA-50FB-0971-4A686F26B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防火墙记录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88F28-5AA8-ABB1-C5F1-BD0F9D0E7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79" y="1021057"/>
            <a:ext cx="7526766" cy="3838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7A63A8-70C6-D783-B051-206FA2FFC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221" y="902524"/>
            <a:ext cx="8331200" cy="442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9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VWAN</a:t>
            </a:r>
            <a:r>
              <a:rPr lang="zh-CN" altLang="en-US" dirty="0"/>
              <a:t>集成同</a:t>
            </a:r>
            <a:r>
              <a:rPr lang="en-US" altLang="zh-CN" dirty="0"/>
              <a:t>Region</a:t>
            </a:r>
            <a:r>
              <a:rPr lang="zh-CN" altLang="en-US" dirty="0"/>
              <a:t>东西向流量验证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2D93C-5B31-EC2C-227F-C0E3C14FB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902524"/>
            <a:ext cx="10515600" cy="526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5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防火墙记录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675CCE-39AD-F2BE-0452-723377FED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41" y="1186774"/>
            <a:ext cx="11590877" cy="41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7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防火墙跨</a:t>
            </a:r>
            <a:r>
              <a:rPr lang="en-US" altLang="zh-CN" dirty="0"/>
              <a:t>region</a:t>
            </a:r>
            <a:r>
              <a:rPr lang="zh-CN" altLang="en-US" dirty="0"/>
              <a:t>策略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E77D7-F3C2-8B2D-E91A-E4CCFDCB7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1285874"/>
            <a:ext cx="10479824" cy="4098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E0D0AE-8D19-ABDC-ACCB-1286AE345206}"/>
              </a:ext>
            </a:extLst>
          </p:cNvPr>
          <p:cNvSpPr txBox="1"/>
          <p:nvPr/>
        </p:nvSpPr>
        <p:spPr>
          <a:xfrm>
            <a:off x="265778" y="5694482"/>
            <a:ext cx="628248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这几台墙跨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region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策略都是一样，跨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region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流量 通过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Azure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vwan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 hub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底层互通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2072D3-EDE3-96DD-6821-CE272A144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360" y="1285874"/>
            <a:ext cx="6172062" cy="40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0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防火墙</a:t>
            </a:r>
            <a:r>
              <a:rPr lang="en-US" altLang="zh-CN" dirty="0"/>
              <a:t>BGP</a:t>
            </a:r>
            <a:r>
              <a:rPr lang="zh-CN" altLang="en-US" dirty="0"/>
              <a:t>路由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F45A4A-0401-CDE9-89DE-1A4A81075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8" y="1159699"/>
            <a:ext cx="6032787" cy="4336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EBE62E-A90B-BAFD-8CEE-6D29DFCC4346}"/>
              </a:ext>
            </a:extLst>
          </p:cNvPr>
          <p:cNvSpPr txBox="1"/>
          <p:nvPr/>
        </p:nvSpPr>
        <p:spPr>
          <a:xfrm>
            <a:off x="265778" y="5905500"/>
            <a:ext cx="951895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当同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vwan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两个不同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region hub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都配置业务网段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virtual network connections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，就自动通过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hub-hub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互通学到对端业务路由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08BAE5-2C8A-81CA-C92F-87B3BB65A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565" y="1159699"/>
            <a:ext cx="5743415" cy="433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2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业务服务器网卡路由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77EA0-DE5C-C638-3E28-B6CA8C963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902524"/>
            <a:ext cx="8146665" cy="3632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80911B-114C-7CF6-C63B-CD31BCBF7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925" y="2245549"/>
            <a:ext cx="8867775" cy="393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6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流量访问抓包信息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5FF0CA-1D08-0E0F-995E-93DBD7B1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902524"/>
            <a:ext cx="9211171" cy="470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1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流量访问抓包信息</a:t>
            </a:r>
            <a:r>
              <a:rPr lang="en-US" altLang="zh-CN" dirty="0"/>
              <a:t>-2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26BA14-194D-CA31-8CF0-80AF98A38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8" y="1042797"/>
            <a:ext cx="5715922" cy="4266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45EE99-120B-0F1B-2B1C-422F3B37C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625" y="1074807"/>
            <a:ext cx="5273423" cy="4266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D69912-D6BD-6231-0AD2-891847D92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2415" y="1516378"/>
            <a:ext cx="5077229" cy="46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7669FE-450A-4835-E471-3B419A32A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9" y="902524"/>
            <a:ext cx="9176986" cy="5282030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VWAN</a:t>
            </a:r>
            <a:r>
              <a:rPr lang="zh-CN" altLang="en-US" dirty="0"/>
              <a:t>跨</a:t>
            </a:r>
            <a:r>
              <a:rPr lang="en-US" altLang="zh-CN" dirty="0"/>
              <a:t>Region</a:t>
            </a:r>
            <a:r>
              <a:rPr lang="zh-CN" altLang="en-US" dirty="0"/>
              <a:t>互通</a:t>
            </a:r>
            <a:r>
              <a:rPr lang="en-US" altLang="zh-CN" dirty="0"/>
              <a:t>-1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648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HUB</a:t>
            </a:r>
            <a:r>
              <a:rPr lang="zh-CN" altLang="en-US" dirty="0"/>
              <a:t>规划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DFBDD-DC3C-B304-FB22-74ECF2555C88}"/>
              </a:ext>
            </a:extLst>
          </p:cNvPr>
          <p:cNvSpPr txBox="1"/>
          <p:nvPr/>
        </p:nvSpPr>
        <p:spPr>
          <a:xfrm>
            <a:off x="841248" y="6395698"/>
            <a:ext cx="283603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注意配置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hub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需要大约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30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分钟左右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EE01-F15E-7DB2-45AE-F24E8CD84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1312658"/>
            <a:ext cx="10118183" cy="3496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D62E4C-0DC5-A05D-F830-92B3E6A33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727" y="623127"/>
            <a:ext cx="7537129" cy="5266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5FFE4A-29DF-0BF8-093A-3376C87CD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92" y="2098383"/>
            <a:ext cx="11134557" cy="394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2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ADF6A5-BCB3-028D-3F02-32D34A91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防火墙记录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721192-A64B-C37D-6724-D7476430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03" y="902524"/>
            <a:ext cx="11159632" cy="4645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1E9364-BED6-27B1-4B73-1B5509D7D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44" y="1584266"/>
            <a:ext cx="11347953" cy="460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1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VWAN</a:t>
            </a:r>
            <a:r>
              <a:rPr lang="zh-CN" altLang="en-US" dirty="0"/>
              <a:t>跨</a:t>
            </a:r>
            <a:r>
              <a:rPr lang="en-US" altLang="zh-CN" dirty="0"/>
              <a:t>Region</a:t>
            </a:r>
            <a:r>
              <a:rPr lang="zh-CN" altLang="en-US" dirty="0"/>
              <a:t>互通</a:t>
            </a:r>
            <a:r>
              <a:rPr lang="en-US" altLang="zh-CN" dirty="0"/>
              <a:t>-2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50430-484D-E396-817D-5EF5329BF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953844"/>
            <a:ext cx="10098884" cy="495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0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ADF6A5-BCB3-028D-3F02-32D34A91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防火墙记录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9649B-8BD5-D61F-3C2B-B2DA89AD1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78" y="902524"/>
            <a:ext cx="10564169" cy="4639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8CC613-A820-3F8A-3BD8-CF7E02615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5" y="1132502"/>
            <a:ext cx="11150379" cy="4179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B484D3-D1B9-E7BE-6DFD-9A81AF3C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05" y="1603460"/>
            <a:ext cx="11074580" cy="4331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BDFF2-8DE0-43D6-DEA8-41960C254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1738522"/>
            <a:ext cx="11038975" cy="447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6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05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HUB</a:t>
            </a:r>
            <a:r>
              <a:rPr lang="zh-CN" altLang="en-US" dirty="0"/>
              <a:t>规划</a:t>
            </a:r>
            <a:r>
              <a:rPr lang="en-US" altLang="zh-CN" dirty="0"/>
              <a:t>-2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DFBDD-DC3C-B304-FB22-74ECF2555C88}"/>
              </a:ext>
            </a:extLst>
          </p:cNvPr>
          <p:cNvSpPr txBox="1"/>
          <p:nvPr/>
        </p:nvSpPr>
        <p:spPr>
          <a:xfrm>
            <a:off x="841248" y="6395698"/>
            <a:ext cx="283603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注意配置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hub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需要大约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30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分钟左右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80D10-310A-3BCB-C5FE-E46D64B68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28" y="1145008"/>
            <a:ext cx="11598543" cy="456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9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FBEEB-44A3-26F8-33E8-0992A7B7C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4535BA-877B-D5BD-9BE5-1DF1CD421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VWAN</a:t>
            </a:r>
            <a:r>
              <a:rPr lang="zh-CN" altLang="en-US" dirty="0"/>
              <a:t>集成</a:t>
            </a:r>
            <a:r>
              <a:rPr lang="en-US" altLang="zh-CN" dirty="0" err="1"/>
              <a:t>Fortigate</a:t>
            </a:r>
            <a:r>
              <a:rPr lang="en-US" altLang="zh-CN" dirty="0"/>
              <a:t> </a:t>
            </a:r>
            <a:r>
              <a:rPr lang="en-US" altLang="zh-CN"/>
              <a:t>Managed Identity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93BAF-48C0-3CB2-8366-FF136C255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" y="1319110"/>
            <a:ext cx="9957816" cy="473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1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VWAN</a:t>
            </a:r>
            <a:r>
              <a:rPr lang="zh-CN" altLang="en-US" dirty="0"/>
              <a:t>集成</a:t>
            </a:r>
            <a:r>
              <a:rPr lang="en-US" altLang="zh-CN" dirty="0" err="1"/>
              <a:t>Fortigate</a:t>
            </a:r>
            <a:r>
              <a:rPr lang="en-US" altLang="zh-CN" dirty="0"/>
              <a:t> </a:t>
            </a:r>
            <a:r>
              <a:rPr lang="en-US" altLang="zh-CN" dirty="0" err="1"/>
              <a:t>sd</a:t>
            </a:r>
            <a:r>
              <a:rPr lang="en-US" altLang="zh-CN" dirty="0"/>
              <a:t>-wan </a:t>
            </a:r>
            <a:r>
              <a:rPr lang="zh-CN" altLang="en-US" dirty="0"/>
              <a:t>规划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FCD97-D2AF-B78A-C0D5-C9F5FAA44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18" y="902524"/>
            <a:ext cx="9521733" cy="539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4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VWAN</a:t>
            </a:r>
            <a:r>
              <a:rPr lang="zh-CN" altLang="en-US" dirty="0"/>
              <a:t>集成</a:t>
            </a:r>
            <a:r>
              <a:rPr lang="en-US" altLang="zh-CN" dirty="0" err="1"/>
              <a:t>Fortigate</a:t>
            </a:r>
            <a:r>
              <a:rPr lang="en-US" altLang="zh-CN" dirty="0"/>
              <a:t> </a:t>
            </a:r>
            <a:r>
              <a:rPr lang="en-US" altLang="zh-CN" dirty="0" err="1"/>
              <a:t>sd</a:t>
            </a:r>
            <a:r>
              <a:rPr lang="en-US" altLang="zh-CN" dirty="0"/>
              <a:t>-wan </a:t>
            </a:r>
            <a:r>
              <a:rPr lang="zh-CN" altLang="en-US" dirty="0"/>
              <a:t>规划</a:t>
            </a:r>
            <a:r>
              <a:rPr lang="en-US" altLang="zh-CN" dirty="0"/>
              <a:t>-2</a:t>
            </a:r>
            <a:endParaRPr lang="zh-CN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A44E70-1AEC-32C8-598A-433BC5A6C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805247"/>
            <a:ext cx="5978167" cy="50959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DAE5F1-8110-BDF0-29BD-EE6B783F9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052" y="805247"/>
            <a:ext cx="5471988" cy="55959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ED5D34-510C-F650-E6F0-98438F52D34C}"/>
              </a:ext>
            </a:extLst>
          </p:cNvPr>
          <p:cNvSpPr txBox="1"/>
          <p:nvPr/>
        </p:nvSpPr>
        <p:spPr>
          <a:xfrm>
            <a:off x="694944" y="6172200"/>
            <a:ext cx="255069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这一步骤同样部署至少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30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分钟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80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F44CD-5075-369D-260C-7405D78A9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B4C8C2-1A74-84FB-001D-69E0EDDA3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VWAN</a:t>
            </a:r>
            <a:r>
              <a:rPr lang="zh-CN" altLang="en-US" dirty="0"/>
              <a:t>集成</a:t>
            </a:r>
            <a:r>
              <a:rPr lang="en-US" altLang="zh-CN" dirty="0" err="1"/>
              <a:t>Fortigate</a:t>
            </a:r>
            <a:r>
              <a:rPr lang="en-US" altLang="zh-CN" dirty="0"/>
              <a:t> </a:t>
            </a:r>
            <a:r>
              <a:rPr lang="en-US" altLang="zh-CN" dirty="0" err="1"/>
              <a:t>sd</a:t>
            </a:r>
            <a:r>
              <a:rPr lang="en-US" altLang="zh-CN" dirty="0"/>
              <a:t>-wan </a:t>
            </a:r>
            <a:r>
              <a:rPr lang="zh-CN" altLang="en-US" dirty="0"/>
              <a:t>规划</a:t>
            </a:r>
            <a:r>
              <a:rPr lang="en-US" altLang="zh-CN" dirty="0"/>
              <a:t>-3 DNAT EIP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61BB51-BE09-22CF-9853-5F55DDBA7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44" y="839234"/>
            <a:ext cx="4534822" cy="43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0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7189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A87B996-0F7D-0B4C-AE60-DDA80FF33A7A}" vid="{0F1DD611-4A27-5E47-9F79-5E28042758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ABD14C2C2E1C724994C3319BB229CE79" ma:contentTypeVersion="11" ma:contentTypeDescription="新建文档。" ma:contentTypeScope="" ma:versionID="a39d8533c98bc49b02c69af0c7b0dab6">
  <xsd:schema xmlns:xsd="http://www.w3.org/2001/XMLSchema" xmlns:xs="http://www.w3.org/2001/XMLSchema" xmlns:p="http://schemas.microsoft.com/office/2006/metadata/properties" xmlns:ns2="229957b2-cbe7-467d-b4ca-4a827ada6d04" targetNamespace="http://schemas.microsoft.com/office/2006/metadata/properties" ma:root="true" ma:fieldsID="ebc3bfe3c72af643abf9ed833d0b6678" ns2:_="">
    <xsd:import namespace="229957b2-cbe7-467d-b4ca-4a827ada6d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9957b2-cbe7-467d-b4ca-4a827ada6d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6C0A05-2C5E-4551-A1C4-68B7DA769D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4B5949-B7B0-436C-A00A-915E17E8BA08}">
  <ds:schemaRefs>
    <ds:schemaRef ds:uri="http://purl.org/dc/terms/"/>
    <ds:schemaRef ds:uri="http://schemas.microsoft.com/office/2006/documentManagement/types"/>
    <ds:schemaRef ds:uri="229957b2-cbe7-467d-b4ca-4a827ada6d04"/>
    <ds:schemaRef ds:uri="http://purl.org/dc/elements/1.1/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DB95F10-C526-4EBC-8FD4-50F48225A1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9957b2-cbe7-467d-b4ca-4a827ada6d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77471</TotalTime>
  <Words>679</Words>
  <Application>Microsoft Office PowerPoint</Application>
  <PresentationFormat>Widescreen</PresentationFormat>
  <Paragraphs>123</Paragraphs>
  <Slides>43</Slides>
  <Notes>40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az_ea_font</vt:lpstr>
      <vt:lpstr>Inter</vt:lpstr>
      <vt:lpstr>Arial</vt:lpstr>
      <vt:lpstr>Fortinet Theme</vt:lpstr>
      <vt:lpstr>Azure Cross Region Connection</vt:lpstr>
      <vt:lpstr>VWAN Azure 架构</vt:lpstr>
      <vt:lpstr>VWAN规划</vt:lpstr>
      <vt:lpstr>HUB规划-1</vt:lpstr>
      <vt:lpstr>HUB规划-2</vt:lpstr>
      <vt:lpstr>VWAN集成Fortigate Managed Identity</vt:lpstr>
      <vt:lpstr>VWAN集成Fortigate sd-wan 规划-1</vt:lpstr>
      <vt:lpstr>VWAN集成Fortigate sd-wan 规划-2</vt:lpstr>
      <vt:lpstr>VWAN集成Fortigate sd-wan 规划-3 DNAT EIP</vt:lpstr>
      <vt:lpstr>VWAN集成Fortigate sd-wan 规划-4</vt:lpstr>
      <vt:lpstr>VWAN集成Fortigate sd-wan 规划-5</vt:lpstr>
      <vt:lpstr>VWAN集成Fortigate sd-wan 规划-6</vt:lpstr>
      <vt:lpstr>VWAN集成Fortigate sd-wan 规划-7</vt:lpstr>
      <vt:lpstr>VWAN集成Fortigate sd-wan 规划-8</vt:lpstr>
      <vt:lpstr>VWAN集成Fortigate sd-wan 规划-9</vt:lpstr>
      <vt:lpstr>防火墙基础配置规划-1</vt:lpstr>
      <vt:lpstr>防火墙基础配置规划-2</vt:lpstr>
      <vt:lpstr>防火墙基础配置规划-３</vt:lpstr>
      <vt:lpstr>防火墙基础配置规划-4</vt:lpstr>
      <vt:lpstr>DNAT集成多个EIP</vt:lpstr>
      <vt:lpstr>防火墙基础配置规划-5(DNAT)</vt:lpstr>
      <vt:lpstr>防火墙基础配置规划-6(DNAT)</vt:lpstr>
      <vt:lpstr>VWAN VNET Connection-1</vt:lpstr>
      <vt:lpstr>VWAN VNET Connection-2</vt:lpstr>
      <vt:lpstr>验证Server Vnet to VWAN FGT 网络</vt:lpstr>
      <vt:lpstr>VWAN Intent Route引流-1</vt:lpstr>
      <vt:lpstr>VWAN Intent Route引流-2</vt:lpstr>
      <vt:lpstr>VWAN集成同Region北向流量验证</vt:lpstr>
      <vt:lpstr>防火墙记录</vt:lpstr>
      <vt:lpstr>VWAN集成同Region南向流量验证</vt:lpstr>
      <vt:lpstr>防火墙记录</vt:lpstr>
      <vt:lpstr>VWAN集成同Region东西向流量验证</vt:lpstr>
      <vt:lpstr>防火墙记录</vt:lpstr>
      <vt:lpstr>防火墙跨region策略</vt:lpstr>
      <vt:lpstr>防火墙BGP路由</vt:lpstr>
      <vt:lpstr>业务服务器网卡路由</vt:lpstr>
      <vt:lpstr>流量访问抓包信息-1</vt:lpstr>
      <vt:lpstr>流量访问抓包信息-2</vt:lpstr>
      <vt:lpstr>VWAN跨Region互通-1</vt:lpstr>
      <vt:lpstr>防火墙记录</vt:lpstr>
      <vt:lpstr>VWAN跨Region互通-2</vt:lpstr>
      <vt:lpstr>防火墙记录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subject/>
  <dc:creator>Microsoft Office User</dc:creator>
  <cp:keywords/>
  <dc:description/>
  <cp:lastModifiedBy>Gang Liu</cp:lastModifiedBy>
  <cp:revision>1020</cp:revision>
  <cp:lastPrinted>2021-01-11T23:45:02Z</cp:lastPrinted>
  <dcterms:created xsi:type="dcterms:W3CDTF">2019-01-23T23:41:37Z</dcterms:created>
  <dcterms:modified xsi:type="dcterms:W3CDTF">2025-07-11T07:20:32Z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0x010100ABD14C2C2E1C724994C3319BB229CE79</vt:lpwstr>
  </property>
</Properties>
</file>